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1" r:id="rId7"/>
    <p:sldId id="263" r:id="rId8"/>
    <p:sldId id="265" r:id="rId9"/>
    <p:sldId id="268" r:id="rId10"/>
    <p:sldId id="267" r:id="rId11"/>
    <p:sldId id="269" r:id="rId12"/>
    <p:sldId id="270" r:id="rId13"/>
    <p:sldId id="27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7939417408889465E-2"/>
          <c:y val="0.10747586239220099"/>
          <c:w val="0.87181468095176629"/>
          <c:h val="0.7615907386576678"/>
        </c:manualLayout>
      </c:layout>
      <c:scatterChart>
        <c:scatterStyle val="smoothMarker"/>
        <c:varyColors val="0"/>
        <c:ser>
          <c:idx val="0"/>
          <c:order val="0"/>
          <c:tx>
            <c:strRef>
              <c:f>Sheet1!$B$1</c:f>
              <c:strCache>
                <c:ptCount val="1"/>
                <c:pt idx="0">
                  <c:v>word-instances</c:v>
                </c:pt>
              </c:strCache>
            </c:strRef>
          </c:tx>
          <c:spPr>
            <a:ln cap="sq"/>
          </c:spPr>
          <c:marker>
            <c:symbol val="none"/>
          </c:marker>
          <c:yVal>
            <c:numRef>
              <c:f>Sheet1!$B$2:$B$50</c:f>
              <c:numCache>
                <c:formatCode>General</c:formatCode>
                <c:ptCount val="49"/>
                <c:pt idx="0">
                  <c:v>2</c:v>
                </c:pt>
                <c:pt idx="1">
                  <c:v>1</c:v>
                </c:pt>
                <c:pt idx="2">
                  <c:v>1</c:v>
                </c:pt>
                <c:pt idx="3">
                  <c:v>2</c:v>
                </c:pt>
                <c:pt idx="4">
                  <c:v>4</c:v>
                </c:pt>
                <c:pt idx="5">
                  <c:v>2</c:v>
                </c:pt>
                <c:pt idx="6">
                  <c:v>2</c:v>
                </c:pt>
                <c:pt idx="7">
                  <c:v>4</c:v>
                </c:pt>
                <c:pt idx="8">
                  <c:v>1</c:v>
                </c:pt>
                <c:pt idx="9">
                  <c:v>2</c:v>
                </c:pt>
                <c:pt idx="10">
                  <c:v>1</c:v>
                </c:pt>
                <c:pt idx="11">
                  <c:v>1</c:v>
                </c:pt>
                <c:pt idx="12">
                  <c:v>1</c:v>
                </c:pt>
                <c:pt idx="13">
                  <c:v>1</c:v>
                </c:pt>
                <c:pt idx="14">
                  <c:v>1</c:v>
                </c:pt>
                <c:pt idx="15">
                  <c:v>1</c:v>
                </c:pt>
                <c:pt idx="16">
                  <c:v>1</c:v>
                </c:pt>
                <c:pt idx="17">
                  <c:v>1</c:v>
                </c:pt>
                <c:pt idx="18">
                  <c:v>1</c:v>
                </c:pt>
                <c:pt idx="19">
                  <c:v>1</c:v>
                </c:pt>
                <c:pt idx="20">
                  <c:v>1</c:v>
                </c:pt>
                <c:pt idx="21">
                  <c:v>2</c:v>
                </c:pt>
                <c:pt idx="22">
                  <c:v>1</c:v>
                </c:pt>
                <c:pt idx="23">
                  <c:v>1</c:v>
                </c:pt>
                <c:pt idx="24">
                  <c:v>1</c:v>
                </c:pt>
                <c:pt idx="25">
                  <c:v>1</c:v>
                </c:pt>
                <c:pt idx="26">
                  <c:v>1</c:v>
                </c:pt>
                <c:pt idx="27">
                  <c:v>1</c:v>
                </c:pt>
                <c:pt idx="28">
                  <c:v>1</c:v>
                </c:pt>
                <c:pt idx="29">
                  <c:v>1</c:v>
                </c:pt>
                <c:pt idx="30">
                  <c:v>1</c:v>
                </c:pt>
                <c:pt idx="31">
                  <c:v>1</c:v>
                </c:pt>
                <c:pt idx="32">
                  <c:v>1</c:v>
                </c:pt>
                <c:pt idx="33">
                  <c:v>1</c:v>
                </c:pt>
                <c:pt idx="34">
                  <c:v>1</c:v>
                </c:pt>
                <c:pt idx="35">
                  <c:v>1</c:v>
                </c:pt>
                <c:pt idx="36">
                  <c:v>1</c:v>
                </c:pt>
                <c:pt idx="37">
                  <c:v>1</c:v>
                </c:pt>
                <c:pt idx="38">
                  <c:v>1</c:v>
                </c:pt>
                <c:pt idx="39">
                  <c:v>1</c:v>
                </c:pt>
                <c:pt idx="40">
                  <c:v>2</c:v>
                </c:pt>
                <c:pt idx="41">
                  <c:v>1</c:v>
                </c:pt>
                <c:pt idx="42">
                  <c:v>1</c:v>
                </c:pt>
                <c:pt idx="43">
                  <c:v>1</c:v>
                </c:pt>
                <c:pt idx="44">
                  <c:v>1</c:v>
                </c:pt>
                <c:pt idx="45">
                  <c:v>1</c:v>
                </c:pt>
                <c:pt idx="46">
                  <c:v>1</c:v>
                </c:pt>
                <c:pt idx="47">
                  <c:v>1</c:v>
                </c:pt>
                <c:pt idx="48">
                  <c:v>1</c:v>
                </c:pt>
              </c:numCache>
            </c:numRef>
          </c:yVal>
          <c:smooth val="1"/>
        </c:ser>
        <c:dLbls>
          <c:showLegendKey val="0"/>
          <c:showVal val="0"/>
          <c:showCatName val="0"/>
          <c:showSerName val="0"/>
          <c:showPercent val="0"/>
          <c:showBubbleSize val="0"/>
        </c:dLbls>
        <c:axId val="44640512"/>
        <c:axId val="45428736"/>
      </c:scatterChart>
      <c:valAx>
        <c:axId val="44640512"/>
        <c:scaling>
          <c:orientation val="minMax"/>
        </c:scaling>
        <c:delete val="0"/>
        <c:axPos val="b"/>
        <c:majorTickMark val="out"/>
        <c:minorTickMark val="none"/>
        <c:tickLblPos val="nextTo"/>
        <c:crossAx val="45428736"/>
        <c:crosses val="autoZero"/>
        <c:crossBetween val="midCat"/>
        <c:majorUnit val="5"/>
      </c:valAx>
      <c:valAx>
        <c:axId val="45428736"/>
        <c:scaling>
          <c:orientation val="minMax"/>
          <c:max val="5"/>
        </c:scaling>
        <c:delete val="0"/>
        <c:axPos val="l"/>
        <c:majorGridlines/>
        <c:numFmt formatCode="General" sourceLinked="1"/>
        <c:majorTickMark val="out"/>
        <c:minorTickMark val="none"/>
        <c:tickLblPos val="nextTo"/>
        <c:crossAx val="44640512"/>
        <c:crosses val="autoZero"/>
        <c:crossBetween val="midCat"/>
        <c:majorUnit val="1"/>
      </c:valAx>
    </c:plotArea>
    <c:plotVisOnly val="1"/>
    <c:dispBlanksAs val="zero"/>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528D44-8CF8-4DFE-BD9C-080D130ED27C}" type="datetimeFigureOut">
              <a:rPr lang="en-US" smtClean="0"/>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926ED-721F-49A4-807D-6BC9C14DF531}" type="slidenum">
              <a:rPr lang="en-US" smtClean="0"/>
              <a:t>‹#›</a:t>
            </a:fld>
            <a:endParaRPr lang="en-US"/>
          </a:p>
        </p:txBody>
      </p:sp>
    </p:spTree>
    <p:extLst>
      <p:ext uri="{BB962C8B-B14F-4D97-AF65-F5344CB8AC3E}">
        <p14:creationId xmlns:p14="http://schemas.microsoft.com/office/powerpoint/2010/main" val="2747475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528D44-8CF8-4DFE-BD9C-080D130ED27C}" type="datetimeFigureOut">
              <a:rPr lang="en-US" smtClean="0"/>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926ED-721F-49A4-807D-6BC9C14DF531}" type="slidenum">
              <a:rPr lang="en-US" smtClean="0"/>
              <a:t>‹#›</a:t>
            </a:fld>
            <a:endParaRPr lang="en-US"/>
          </a:p>
        </p:txBody>
      </p:sp>
    </p:spTree>
    <p:extLst>
      <p:ext uri="{BB962C8B-B14F-4D97-AF65-F5344CB8AC3E}">
        <p14:creationId xmlns:p14="http://schemas.microsoft.com/office/powerpoint/2010/main" val="415921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528D44-8CF8-4DFE-BD9C-080D130ED27C}" type="datetimeFigureOut">
              <a:rPr lang="en-US" smtClean="0"/>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926ED-721F-49A4-807D-6BC9C14DF531}" type="slidenum">
              <a:rPr lang="en-US" smtClean="0"/>
              <a:t>‹#›</a:t>
            </a:fld>
            <a:endParaRPr lang="en-US"/>
          </a:p>
        </p:txBody>
      </p:sp>
    </p:spTree>
    <p:extLst>
      <p:ext uri="{BB962C8B-B14F-4D97-AF65-F5344CB8AC3E}">
        <p14:creationId xmlns:p14="http://schemas.microsoft.com/office/powerpoint/2010/main" val="361911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528D44-8CF8-4DFE-BD9C-080D130ED27C}" type="datetimeFigureOut">
              <a:rPr lang="en-US" smtClean="0"/>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926ED-721F-49A4-807D-6BC9C14DF531}" type="slidenum">
              <a:rPr lang="en-US" smtClean="0"/>
              <a:t>‹#›</a:t>
            </a:fld>
            <a:endParaRPr lang="en-US"/>
          </a:p>
        </p:txBody>
      </p:sp>
    </p:spTree>
    <p:extLst>
      <p:ext uri="{BB962C8B-B14F-4D97-AF65-F5344CB8AC3E}">
        <p14:creationId xmlns:p14="http://schemas.microsoft.com/office/powerpoint/2010/main" val="704061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528D44-8CF8-4DFE-BD9C-080D130ED27C}" type="datetimeFigureOut">
              <a:rPr lang="en-US" smtClean="0"/>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926ED-721F-49A4-807D-6BC9C14DF531}" type="slidenum">
              <a:rPr lang="en-US" smtClean="0"/>
              <a:t>‹#›</a:t>
            </a:fld>
            <a:endParaRPr lang="en-US"/>
          </a:p>
        </p:txBody>
      </p:sp>
    </p:spTree>
    <p:extLst>
      <p:ext uri="{BB962C8B-B14F-4D97-AF65-F5344CB8AC3E}">
        <p14:creationId xmlns:p14="http://schemas.microsoft.com/office/powerpoint/2010/main" val="513688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528D44-8CF8-4DFE-BD9C-080D130ED27C}" type="datetimeFigureOut">
              <a:rPr lang="en-US" smtClean="0"/>
              <a:t>4/17/2015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3926ED-721F-49A4-807D-6BC9C14DF531}" type="slidenum">
              <a:rPr lang="en-US" smtClean="0"/>
              <a:t>‹#›</a:t>
            </a:fld>
            <a:endParaRPr lang="en-US"/>
          </a:p>
        </p:txBody>
      </p:sp>
    </p:spTree>
    <p:extLst>
      <p:ext uri="{BB962C8B-B14F-4D97-AF65-F5344CB8AC3E}">
        <p14:creationId xmlns:p14="http://schemas.microsoft.com/office/powerpoint/2010/main" val="4287561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528D44-8CF8-4DFE-BD9C-080D130ED27C}" type="datetimeFigureOut">
              <a:rPr lang="en-US" smtClean="0"/>
              <a:t>4/17/2015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3926ED-721F-49A4-807D-6BC9C14DF531}" type="slidenum">
              <a:rPr lang="en-US" smtClean="0"/>
              <a:t>‹#›</a:t>
            </a:fld>
            <a:endParaRPr lang="en-US"/>
          </a:p>
        </p:txBody>
      </p:sp>
    </p:spTree>
    <p:extLst>
      <p:ext uri="{BB962C8B-B14F-4D97-AF65-F5344CB8AC3E}">
        <p14:creationId xmlns:p14="http://schemas.microsoft.com/office/powerpoint/2010/main" val="449327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528D44-8CF8-4DFE-BD9C-080D130ED27C}" type="datetimeFigureOut">
              <a:rPr lang="en-US" smtClean="0"/>
              <a:t>4/17/2015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3926ED-721F-49A4-807D-6BC9C14DF531}" type="slidenum">
              <a:rPr lang="en-US" smtClean="0"/>
              <a:t>‹#›</a:t>
            </a:fld>
            <a:endParaRPr lang="en-US"/>
          </a:p>
        </p:txBody>
      </p:sp>
    </p:spTree>
    <p:extLst>
      <p:ext uri="{BB962C8B-B14F-4D97-AF65-F5344CB8AC3E}">
        <p14:creationId xmlns:p14="http://schemas.microsoft.com/office/powerpoint/2010/main" val="3143328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528D44-8CF8-4DFE-BD9C-080D130ED27C}" type="datetimeFigureOut">
              <a:rPr lang="en-US" smtClean="0"/>
              <a:t>4/17/2015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3926ED-721F-49A4-807D-6BC9C14DF531}" type="slidenum">
              <a:rPr lang="en-US" smtClean="0"/>
              <a:t>‹#›</a:t>
            </a:fld>
            <a:endParaRPr lang="en-US"/>
          </a:p>
        </p:txBody>
      </p:sp>
    </p:spTree>
    <p:extLst>
      <p:ext uri="{BB962C8B-B14F-4D97-AF65-F5344CB8AC3E}">
        <p14:creationId xmlns:p14="http://schemas.microsoft.com/office/powerpoint/2010/main" val="3077084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528D44-8CF8-4DFE-BD9C-080D130ED27C}" type="datetimeFigureOut">
              <a:rPr lang="en-US" smtClean="0"/>
              <a:t>4/17/2015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3926ED-721F-49A4-807D-6BC9C14DF531}" type="slidenum">
              <a:rPr lang="en-US" smtClean="0"/>
              <a:t>‹#›</a:t>
            </a:fld>
            <a:endParaRPr lang="en-US"/>
          </a:p>
        </p:txBody>
      </p:sp>
    </p:spTree>
    <p:extLst>
      <p:ext uri="{BB962C8B-B14F-4D97-AF65-F5344CB8AC3E}">
        <p14:creationId xmlns:p14="http://schemas.microsoft.com/office/powerpoint/2010/main" val="714834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528D44-8CF8-4DFE-BD9C-080D130ED27C}" type="datetimeFigureOut">
              <a:rPr lang="en-US" smtClean="0"/>
              <a:t>4/17/2015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3926ED-721F-49A4-807D-6BC9C14DF531}" type="slidenum">
              <a:rPr lang="en-US" smtClean="0"/>
              <a:t>‹#›</a:t>
            </a:fld>
            <a:endParaRPr lang="en-US"/>
          </a:p>
        </p:txBody>
      </p:sp>
    </p:spTree>
    <p:extLst>
      <p:ext uri="{BB962C8B-B14F-4D97-AF65-F5344CB8AC3E}">
        <p14:creationId xmlns:p14="http://schemas.microsoft.com/office/powerpoint/2010/main" val="1923582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528D44-8CF8-4DFE-BD9C-080D130ED27C}" type="datetimeFigureOut">
              <a:rPr lang="en-US" smtClean="0"/>
              <a:t>4/17/2015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3926ED-721F-49A4-807D-6BC9C14DF531}" type="slidenum">
              <a:rPr lang="en-US" smtClean="0"/>
              <a:t>‹#›</a:t>
            </a:fld>
            <a:endParaRPr lang="en-US"/>
          </a:p>
        </p:txBody>
      </p:sp>
    </p:spTree>
    <p:extLst>
      <p:ext uri="{BB962C8B-B14F-4D97-AF65-F5344CB8AC3E}">
        <p14:creationId xmlns:p14="http://schemas.microsoft.com/office/powerpoint/2010/main" val="3190900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mallet.cs.umass.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url?sa=i&amp;rct=j&amp;q=&amp;esrc=s&amp;frm=1&amp;source=images&amp;cd=&amp;cad=rja&amp;uact=8&amp;ved=0CAcQjRw&amp;url=http://pixabay.com/en/photos/binary%20code/&amp;ei=KoEoVav5ILiIsQS5goGwCw&amp;bvm=bv.90491159,d.cWc&amp;psig=AFQjCNE3zfbMxqwNcPQ58rWJOrSER3ZqWg&amp;ust=1428803849069704"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www.google.com/url?sa=i&amp;rct=j&amp;q=&amp;esrc=s&amp;frm=1&amp;source=images&amp;cd=&amp;cad=rja&amp;uact=8&amp;ved=0CAcQjRw&amp;url=http://commons.wikimedia.org/wiki/File:Dan'l_Druce,_Blacksmith_-_Illustrated_London_News,_November_18,_1876_-_text.png&amp;ei=Vn8oVcnNEIe0sASz9YFg&amp;bvm=bv.90491159,d.cWc&amp;psig=AFQjCNG0jmqQr6ZxDYytbB6Ur5gsobS7XQ&amp;ust=1428803778481471"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Text mining and machine learning:</a:t>
            </a:r>
            <a:br>
              <a:rPr lang="en-US" dirty="0" smtClean="0"/>
            </a:br>
            <a:r>
              <a:rPr lang="en-US" dirty="0" smtClean="0"/>
              <a:t>examples from life</a:t>
            </a:r>
            <a:endParaRPr lang="en-US" dirty="0"/>
          </a:p>
        </p:txBody>
      </p:sp>
      <p:sp>
        <p:nvSpPr>
          <p:cNvPr id="3" name="Subtitle 2"/>
          <p:cNvSpPr>
            <a:spLocks noGrp="1"/>
          </p:cNvSpPr>
          <p:nvPr>
            <p:ph type="subTitle" idx="1"/>
          </p:nvPr>
        </p:nvSpPr>
        <p:spPr/>
        <p:txBody>
          <a:bodyPr/>
          <a:lstStyle/>
          <a:p>
            <a:r>
              <a:rPr lang="en-US" dirty="0" err="1" smtClean="0"/>
              <a:t>Evgeny</a:t>
            </a:r>
            <a:r>
              <a:rPr lang="en-US" dirty="0" smtClean="0"/>
              <a:t> </a:t>
            </a:r>
            <a:r>
              <a:rPr lang="en-US" dirty="0" err="1" smtClean="0"/>
              <a:t>Klochikhin</a:t>
            </a:r>
            <a:r>
              <a:rPr lang="en-US" dirty="0" smtClean="0"/>
              <a:t>, PhD</a:t>
            </a:r>
          </a:p>
          <a:p>
            <a:r>
              <a:rPr lang="en-US" dirty="0" smtClean="0"/>
              <a:t>American Institutes for Research</a:t>
            </a:r>
            <a:endParaRPr lang="en-US" dirty="0"/>
          </a:p>
        </p:txBody>
      </p:sp>
      <p:sp>
        <p:nvSpPr>
          <p:cNvPr id="4" name="TextBox 3"/>
          <p:cNvSpPr txBox="1"/>
          <p:nvPr/>
        </p:nvSpPr>
        <p:spPr>
          <a:xfrm>
            <a:off x="3314700" y="6248400"/>
            <a:ext cx="2514600" cy="276999"/>
          </a:xfrm>
          <a:prstGeom prst="rect">
            <a:avLst/>
          </a:prstGeom>
          <a:noFill/>
        </p:spPr>
        <p:txBody>
          <a:bodyPr wrap="square" rtlCol="0">
            <a:spAutoFit/>
          </a:bodyPr>
          <a:lstStyle/>
          <a:p>
            <a:pPr algn="ctr"/>
            <a:r>
              <a:rPr lang="en-US" sz="1200" dirty="0" smtClean="0"/>
              <a:t>Tech Talk - </a:t>
            </a:r>
            <a:r>
              <a:rPr lang="en-US" sz="1200" dirty="0" err="1" smtClean="0"/>
              <a:t>DCDataFest</a:t>
            </a:r>
            <a:r>
              <a:rPr lang="en-US" sz="1200" dirty="0" smtClean="0"/>
              <a:t> 2015</a:t>
            </a:r>
            <a:endParaRPr lang="en-US" sz="1200" dirty="0"/>
          </a:p>
        </p:txBody>
      </p:sp>
    </p:spTree>
    <p:extLst>
      <p:ext uri="{BB962C8B-B14F-4D97-AF65-F5344CB8AC3E}">
        <p14:creationId xmlns:p14="http://schemas.microsoft.com/office/powerpoint/2010/main" val="21407395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en-US" dirty="0" smtClean="0"/>
              <a:t>What is text: ‘bag-of-words’</a:t>
            </a:r>
            <a:endParaRPr lang="en-US" dirty="0"/>
          </a:p>
        </p:txBody>
      </p:sp>
      <p:sp>
        <p:nvSpPr>
          <p:cNvPr id="6" name="Content Placeholder 2"/>
          <p:cNvSpPr>
            <a:spLocks noGrp="1"/>
          </p:cNvSpPr>
          <p:nvPr>
            <p:ph idx="1"/>
          </p:nvPr>
        </p:nvSpPr>
        <p:spPr>
          <a:xfrm>
            <a:off x="381000" y="1219201"/>
            <a:ext cx="8229600" cy="1143000"/>
          </a:xfrm>
        </p:spPr>
        <p:txBody>
          <a:bodyPr>
            <a:normAutofit/>
          </a:bodyPr>
          <a:lstStyle/>
          <a:p>
            <a:r>
              <a:rPr lang="en-US" sz="2000" dirty="0" smtClean="0"/>
              <a:t>Vector space representation of text – every word has its unique id (e.g., ‘microscopy’=0, ‘</a:t>
            </a:r>
            <a:r>
              <a:rPr lang="en-US" sz="2000" dirty="0" err="1" smtClean="0"/>
              <a:t>afm</a:t>
            </a:r>
            <a:r>
              <a:rPr lang="en-US" sz="2000" dirty="0" smtClean="0"/>
              <a:t>’=1, ‘topography’=2, ‘</a:t>
            </a:r>
            <a:r>
              <a:rPr lang="en-US" sz="2000" dirty="0" err="1" smtClean="0"/>
              <a:t>nanoscale</a:t>
            </a:r>
            <a:r>
              <a:rPr lang="en-US" sz="2000" dirty="0" smtClean="0"/>
              <a:t>’=3, etc.) and the number of occurrences within the document:</a:t>
            </a:r>
            <a:endParaRPr lang="en-US" sz="2000" dirty="0"/>
          </a:p>
        </p:txBody>
      </p:sp>
      <p:graphicFrame>
        <p:nvGraphicFramePr>
          <p:cNvPr id="7" name="Chart 6"/>
          <p:cNvGraphicFramePr>
            <a:graphicFrameLocks/>
          </p:cNvGraphicFramePr>
          <p:nvPr>
            <p:extLst>
              <p:ext uri="{D42A27DB-BD31-4B8C-83A1-F6EECF244321}">
                <p14:modId xmlns:p14="http://schemas.microsoft.com/office/powerpoint/2010/main" val="4211082183"/>
              </p:ext>
            </p:extLst>
          </p:nvPr>
        </p:nvGraphicFramePr>
        <p:xfrm>
          <a:off x="4648200" y="2600405"/>
          <a:ext cx="4191000" cy="3810000"/>
        </p:xfrm>
        <a:graphic>
          <a:graphicData uri="http://schemas.openxmlformats.org/drawingml/2006/chart">
            <c:chart xmlns:c="http://schemas.openxmlformats.org/drawingml/2006/chart" xmlns:r="http://schemas.openxmlformats.org/officeDocument/2006/relationships" r:id="rId2"/>
          </a:graphicData>
        </a:graphic>
      </p:graphicFrame>
      <p:sp>
        <p:nvSpPr>
          <p:cNvPr id="8" name="Content Placeholder 2"/>
          <p:cNvSpPr txBox="1">
            <a:spLocks/>
          </p:cNvSpPr>
          <p:nvPr/>
        </p:nvSpPr>
        <p:spPr>
          <a:xfrm>
            <a:off x="914400" y="2590800"/>
            <a:ext cx="4626788" cy="25447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sz="2000" dirty="0"/>
          </a:p>
        </p:txBody>
      </p:sp>
      <p:sp>
        <p:nvSpPr>
          <p:cNvPr id="9" name="Content Placeholder 2"/>
          <p:cNvSpPr txBox="1">
            <a:spLocks/>
          </p:cNvSpPr>
          <p:nvPr/>
        </p:nvSpPr>
        <p:spPr>
          <a:xfrm>
            <a:off x="381000" y="2209800"/>
            <a:ext cx="8229600" cy="5715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defRPr sz="1800" b="1" i="0" u="none" strike="noStrike" kern="1200" baseline="0">
                <a:solidFill>
                  <a:prstClr val="black"/>
                </a:solidFill>
                <a:latin typeface="+mn-lt"/>
                <a:ea typeface="+mn-ea"/>
                <a:cs typeface="+mn-cs"/>
              </a:defRPr>
            </a:pPr>
            <a:r>
              <a:rPr lang="en-US" sz="2000" dirty="0"/>
              <a:t>Award 0814615: Systems Approach to Dynamic Atomic Force Microscopy</a:t>
            </a:r>
          </a:p>
        </p:txBody>
      </p:sp>
      <p:sp>
        <p:nvSpPr>
          <p:cNvPr id="3" name="Rectangle 2"/>
          <p:cNvSpPr/>
          <p:nvPr/>
        </p:nvSpPr>
        <p:spPr>
          <a:xfrm>
            <a:off x="152400" y="2667000"/>
            <a:ext cx="3962400" cy="4185761"/>
          </a:xfrm>
          <a:prstGeom prst="rect">
            <a:avLst/>
          </a:prstGeom>
        </p:spPr>
        <p:txBody>
          <a:bodyPr wrap="square">
            <a:spAutoFit/>
          </a:bodyPr>
          <a:lstStyle/>
          <a:p>
            <a:pPr algn="ctr"/>
            <a:r>
              <a:rPr lang="en-US" sz="1400" b="1" dirty="0" smtClean="0"/>
              <a:t>Abstract</a:t>
            </a:r>
          </a:p>
          <a:p>
            <a:r>
              <a:rPr lang="en-US" sz="1400" dirty="0" smtClean="0"/>
              <a:t>The </a:t>
            </a:r>
            <a:r>
              <a:rPr lang="en-US" sz="1400" dirty="0"/>
              <a:t>goal of this project is to establish a framework for model based simultaneous topography and parameter estimation in the amplitude modulation atomic force microscopy (AFM). Parametric models of tip-sample interaction that are amenable to real-time identification will be developed. Harmonic balance and power balance tools will be incorporated towards the estimation of the model parameters. The amplitude and phase dynamics based on the model will be developed, which will be used to validate the model with experimental data and subsequently used for control design purposes. These methods will be used to study yeast cells. A framework for non-parametric reconstruction of tip-sample interaction potential will be researched. Limitations on how well amplitude modulated AFM can decipher different sample interactions will be </a:t>
            </a:r>
            <a:r>
              <a:rPr lang="en-US" sz="1400" dirty="0" smtClean="0"/>
              <a:t>studied…</a:t>
            </a:r>
            <a:endParaRPr lang="en-US" sz="1400" dirty="0"/>
          </a:p>
        </p:txBody>
      </p:sp>
      <p:sp>
        <p:nvSpPr>
          <p:cNvPr id="11" name="Content Placeholder 2"/>
          <p:cNvSpPr txBox="1">
            <a:spLocks/>
          </p:cNvSpPr>
          <p:nvPr/>
        </p:nvSpPr>
        <p:spPr>
          <a:xfrm>
            <a:off x="4114800" y="2971800"/>
            <a:ext cx="838200" cy="3486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defRPr sz="1800" b="1" i="0" u="none" strike="noStrike" kern="1200" baseline="0">
                <a:solidFill>
                  <a:prstClr val="black"/>
                </a:solidFill>
                <a:latin typeface="+mn-lt"/>
                <a:ea typeface="+mn-ea"/>
                <a:cs typeface="+mn-cs"/>
              </a:defRPr>
            </a:pPr>
            <a:r>
              <a:rPr lang="en-US" sz="1100" dirty="0" smtClean="0"/>
              <a:t># of instances</a:t>
            </a:r>
            <a:endParaRPr lang="en-US" sz="1100" dirty="0"/>
          </a:p>
        </p:txBody>
      </p:sp>
      <p:sp>
        <p:nvSpPr>
          <p:cNvPr id="12" name="Content Placeholder 2"/>
          <p:cNvSpPr txBox="1">
            <a:spLocks/>
          </p:cNvSpPr>
          <p:nvPr/>
        </p:nvSpPr>
        <p:spPr>
          <a:xfrm>
            <a:off x="8191500" y="6248400"/>
            <a:ext cx="838200" cy="3486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defRPr sz="1800" b="1" i="0" u="none" strike="noStrike" kern="1200" baseline="0">
                <a:solidFill>
                  <a:prstClr val="black"/>
                </a:solidFill>
                <a:latin typeface="+mn-lt"/>
                <a:ea typeface="+mn-ea"/>
                <a:cs typeface="+mn-cs"/>
              </a:defRPr>
            </a:pPr>
            <a:r>
              <a:rPr lang="en-US" sz="1100" dirty="0"/>
              <a:t>w</a:t>
            </a:r>
            <a:r>
              <a:rPr lang="en-US" sz="1100" dirty="0" smtClean="0"/>
              <a:t>ord IDs</a:t>
            </a:r>
            <a:endParaRPr lang="en-US" sz="1100" dirty="0"/>
          </a:p>
        </p:txBody>
      </p:sp>
      <p:sp>
        <p:nvSpPr>
          <p:cNvPr id="4" name="Right Arrow 3"/>
          <p:cNvSpPr/>
          <p:nvPr/>
        </p:nvSpPr>
        <p:spPr>
          <a:xfrm>
            <a:off x="4038600" y="4495800"/>
            <a:ext cx="6096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5541188" y="6248400"/>
            <a:ext cx="2514600" cy="461665"/>
          </a:xfrm>
          <a:prstGeom prst="rect">
            <a:avLst/>
          </a:prstGeom>
          <a:noFill/>
        </p:spPr>
        <p:txBody>
          <a:bodyPr wrap="square" rtlCol="0">
            <a:spAutoFit/>
          </a:bodyPr>
          <a:lstStyle/>
          <a:p>
            <a:r>
              <a:rPr lang="en-US" sz="1200" dirty="0" smtClean="0"/>
              <a:t>© 2015 </a:t>
            </a:r>
            <a:r>
              <a:rPr lang="en-US" sz="1200" dirty="0" err="1" smtClean="0"/>
              <a:t>Evgeny</a:t>
            </a:r>
            <a:r>
              <a:rPr lang="en-US" sz="1200" dirty="0" smtClean="0"/>
              <a:t> </a:t>
            </a:r>
            <a:r>
              <a:rPr lang="en-US" sz="1200" dirty="0" err="1"/>
              <a:t>Klochikhin</a:t>
            </a:r>
            <a:r>
              <a:rPr lang="en-US" sz="1200" dirty="0"/>
              <a:t>, PhD</a:t>
            </a:r>
          </a:p>
          <a:p>
            <a:r>
              <a:rPr lang="en-US" sz="1200" dirty="0"/>
              <a:t>American Institutes for Research</a:t>
            </a:r>
          </a:p>
        </p:txBody>
      </p:sp>
    </p:spTree>
    <p:extLst>
      <p:ext uri="{BB962C8B-B14F-4D97-AF65-F5344CB8AC3E}">
        <p14:creationId xmlns:p14="http://schemas.microsoft.com/office/powerpoint/2010/main" val="15823080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topic modeling (D. Newman)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topic model is an algorithm that automatically learns topics (themes) from a collection of documents</a:t>
            </a:r>
          </a:p>
          <a:p>
            <a:pPr lvl="1"/>
            <a:r>
              <a:rPr lang="en-US" sz="2400" dirty="0" smtClean="0"/>
              <a:t>It works by observing words that tend to co-appear in documents, for example </a:t>
            </a:r>
            <a:r>
              <a:rPr lang="en-US" sz="2400" i="1" dirty="0" smtClean="0">
                <a:solidFill>
                  <a:srgbClr val="FF0000"/>
                </a:solidFill>
              </a:rPr>
              <a:t>gene</a:t>
            </a:r>
            <a:r>
              <a:rPr lang="en-US" sz="2400" dirty="0" smtClean="0">
                <a:solidFill>
                  <a:srgbClr val="FF0000"/>
                </a:solidFill>
              </a:rPr>
              <a:t> </a:t>
            </a:r>
            <a:r>
              <a:rPr lang="en-US" sz="2400" dirty="0" smtClean="0"/>
              <a:t>and </a:t>
            </a:r>
            <a:r>
              <a:rPr lang="en-US" sz="2400" i="1" dirty="0" err="1" smtClean="0">
                <a:solidFill>
                  <a:srgbClr val="FF0000"/>
                </a:solidFill>
              </a:rPr>
              <a:t>dna</a:t>
            </a:r>
            <a:r>
              <a:rPr lang="en-US" sz="2400" i="1" dirty="0" smtClean="0"/>
              <a:t>, or </a:t>
            </a:r>
            <a:r>
              <a:rPr lang="en-US" sz="2400" i="1" dirty="0" smtClean="0">
                <a:solidFill>
                  <a:schemeClr val="tx2"/>
                </a:solidFill>
              </a:rPr>
              <a:t>climate</a:t>
            </a:r>
            <a:r>
              <a:rPr lang="en-US" sz="2400" i="1" dirty="0" smtClean="0"/>
              <a:t> </a:t>
            </a:r>
            <a:r>
              <a:rPr lang="en-US" sz="2400" dirty="0" smtClean="0"/>
              <a:t>and</a:t>
            </a:r>
            <a:r>
              <a:rPr lang="en-US" sz="2400" i="1" dirty="0" smtClean="0"/>
              <a:t> </a:t>
            </a:r>
            <a:r>
              <a:rPr lang="en-US" sz="2400" i="1" dirty="0" smtClean="0">
                <a:solidFill>
                  <a:schemeClr val="tx2"/>
                </a:solidFill>
              </a:rPr>
              <a:t>warming</a:t>
            </a:r>
          </a:p>
          <a:p>
            <a:pPr lvl="1"/>
            <a:r>
              <a:rPr lang="en-US" sz="2400" dirty="0" smtClean="0"/>
              <a:t>The topic model assumes each document exhibits multiple topics</a:t>
            </a:r>
          </a:p>
          <a:p>
            <a:pPr lvl="1"/>
            <a:r>
              <a:rPr lang="en-US" sz="2400" dirty="0" smtClean="0"/>
              <a:t>The topic model learns topics </a:t>
            </a:r>
            <a:r>
              <a:rPr lang="en-US" sz="2400" i="1" u="sng" dirty="0" smtClean="0"/>
              <a:t>directly from the text</a:t>
            </a:r>
          </a:p>
          <a:p>
            <a:r>
              <a:rPr lang="en-US" dirty="0" smtClean="0"/>
              <a:t>Each topic is displayed by showing its top-20 words, for example:</a:t>
            </a:r>
          </a:p>
          <a:p>
            <a:pPr lvl="1"/>
            <a:r>
              <a:rPr lang="en-US" sz="2000" dirty="0" err="1" smtClean="0">
                <a:solidFill>
                  <a:srgbClr val="FF0000"/>
                </a:solidFill>
              </a:rPr>
              <a:t>dark_matter</a:t>
            </a:r>
            <a:r>
              <a:rPr lang="en-US" sz="2000" dirty="0" smtClean="0">
                <a:solidFill>
                  <a:srgbClr val="FF0000"/>
                </a:solidFill>
              </a:rPr>
              <a:t> cosmological cosmology universe </a:t>
            </a:r>
            <a:r>
              <a:rPr lang="en-US" sz="2000" dirty="0" err="1" smtClean="0">
                <a:solidFill>
                  <a:srgbClr val="FF0000"/>
                </a:solidFill>
              </a:rPr>
              <a:t>dark_energy</a:t>
            </a:r>
            <a:r>
              <a:rPr lang="en-US" sz="2000" dirty="0" smtClean="0">
                <a:solidFill>
                  <a:srgbClr val="FF0000"/>
                </a:solidFill>
              </a:rPr>
              <a:t> lensing survey CMB redshift cosmic mass galaxy scale galaxies gravitational measurement </a:t>
            </a:r>
            <a:r>
              <a:rPr lang="en-US" sz="2000" dirty="0" err="1" smtClean="0">
                <a:solidFill>
                  <a:srgbClr val="FF0000"/>
                </a:solidFill>
              </a:rPr>
              <a:t>power_spectrum</a:t>
            </a:r>
            <a:r>
              <a:rPr lang="en-US" sz="2000" dirty="0" smtClean="0">
                <a:solidFill>
                  <a:srgbClr val="FF0000"/>
                </a:solidFill>
              </a:rPr>
              <a:t> parameter observation structure ... </a:t>
            </a:r>
          </a:p>
          <a:p>
            <a:pPr lvl="1"/>
            <a:r>
              <a:rPr lang="en-US" sz="2000" dirty="0" smtClean="0"/>
              <a:t>This is a topic about </a:t>
            </a:r>
            <a:r>
              <a:rPr lang="en-US" sz="2000" i="1" dirty="0" smtClean="0"/>
              <a:t>Dark Matter, Dark Energy and Cosmology</a:t>
            </a:r>
          </a:p>
        </p:txBody>
      </p:sp>
      <p:sp>
        <p:nvSpPr>
          <p:cNvPr id="4" name="TextBox 3"/>
          <p:cNvSpPr txBox="1"/>
          <p:nvPr/>
        </p:nvSpPr>
        <p:spPr>
          <a:xfrm>
            <a:off x="154858" y="6198931"/>
            <a:ext cx="2514600" cy="461665"/>
          </a:xfrm>
          <a:prstGeom prst="rect">
            <a:avLst/>
          </a:prstGeom>
          <a:noFill/>
        </p:spPr>
        <p:txBody>
          <a:bodyPr wrap="square" rtlCol="0">
            <a:spAutoFit/>
          </a:bodyPr>
          <a:lstStyle/>
          <a:p>
            <a:r>
              <a:rPr lang="en-US" sz="1200" dirty="0" smtClean="0"/>
              <a:t>© 2015 </a:t>
            </a:r>
            <a:r>
              <a:rPr lang="en-US" sz="1200" dirty="0" err="1" smtClean="0"/>
              <a:t>Evgeny</a:t>
            </a:r>
            <a:r>
              <a:rPr lang="en-US" sz="1200" dirty="0" smtClean="0"/>
              <a:t> </a:t>
            </a:r>
            <a:r>
              <a:rPr lang="en-US" sz="1200" dirty="0" err="1"/>
              <a:t>Klochikhin</a:t>
            </a:r>
            <a:r>
              <a:rPr lang="en-US" sz="1200" dirty="0"/>
              <a:t>, PhD</a:t>
            </a:r>
          </a:p>
          <a:p>
            <a:r>
              <a:rPr lang="en-US" sz="1200" dirty="0"/>
              <a:t>American Institutes for Research</a:t>
            </a:r>
          </a:p>
        </p:txBody>
      </p:sp>
    </p:spTree>
    <p:extLst>
      <p:ext uri="{BB962C8B-B14F-4D97-AF65-F5344CB8AC3E}">
        <p14:creationId xmlns:p14="http://schemas.microsoft.com/office/powerpoint/2010/main" val="15154814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35785728"/>
              </p:ext>
            </p:extLst>
          </p:nvPr>
        </p:nvGraphicFramePr>
        <p:xfrm>
          <a:off x="533400" y="1595976"/>
          <a:ext cx="8229601" cy="4652423"/>
        </p:xfrm>
        <a:graphic>
          <a:graphicData uri="http://schemas.openxmlformats.org/drawingml/2006/table">
            <a:tbl>
              <a:tblPr firstRow="1" firstCol="1" bandRow="1">
                <a:tableStyleId>{5C22544A-7EE6-4342-B048-85BDC9FD1C3A}</a:tableStyleId>
              </a:tblPr>
              <a:tblGrid>
                <a:gridCol w="3285866"/>
                <a:gridCol w="3285866"/>
                <a:gridCol w="1657869"/>
              </a:tblGrid>
              <a:tr h="180605">
                <a:tc>
                  <a:txBody>
                    <a:bodyPr/>
                    <a:lstStyle/>
                    <a:p>
                      <a:pPr marL="0" marR="0">
                        <a:lnSpc>
                          <a:spcPct val="115000"/>
                        </a:lnSpc>
                        <a:spcBef>
                          <a:spcPts val="0"/>
                        </a:spcBef>
                        <a:spcAft>
                          <a:spcPts val="0"/>
                        </a:spcAft>
                      </a:pPr>
                      <a:r>
                        <a:rPr lang="en-US" sz="1000">
                          <a:effectLst/>
                        </a:rPr>
                        <a:t>Abstract excerpt</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Top-3 topics</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Probability scores</a:t>
                      </a:r>
                      <a:endParaRPr lang="en-US" sz="1100">
                        <a:effectLst/>
                        <a:latin typeface="Calibri"/>
                        <a:ea typeface="Calibri"/>
                        <a:cs typeface="Times New Roman"/>
                      </a:endParaRPr>
                    </a:p>
                  </a:txBody>
                  <a:tcPr marL="68580" marR="68580" marT="0" marB="0"/>
                </a:tc>
              </a:tr>
              <a:tr h="550734">
                <a:tc rowSpan="3">
                  <a:txBody>
                    <a:bodyPr/>
                    <a:lstStyle/>
                    <a:p>
                      <a:pPr marL="0" marR="0">
                        <a:lnSpc>
                          <a:spcPct val="115000"/>
                        </a:lnSpc>
                        <a:spcBef>
                          <a:spcPts val="0"/>
                        </a:spcBef>
                        <a:spcAft>
                          <a:spcPts val="0"/>
                        </a:spcAft>
                      </a:pPr>
                      <a:r>
                        <a:rPr lang="en-US" sz="1000" dirty="0">
                          <a:solidFill>
                            <a:schemeClr val="tx1"/>
                          </a:solidFill>
                          <a:effectLst/>
                        </a:rPr>
                        <a:t>Engineering for food safety and quality</a:t>
                      </a:r>
                      <a:endParaRPr lang="en-US" sz="1100" dirty="0">
                        <a:solidFill>
                          <a:schemeClr val="tx1"/>
                        </a:solidFill>
                        <a:effectLst/>
                      </a:endParaRPr>
                    </a:p>
                    <a:p>
                      <a:pPr marL="0" marR="0">
                        <a:lnSpc>
                          <a:spcPct val="115000"/>
                        </a:lnSpc>
                        <a:spcBef>
                          <a:spcPts val="0"/>
                        </a:spcBef>
                        <a:spcAft>
                          <a:spcPts val="0"/>
                        </a:spcAft>
                      </a:pPr>
                      <a:r>
                        <a:rPr lang="en-US" sz="1000" b="0" dirty="0">
                          <a:solidFill>
                            <a:schemeClr val="tx1"/>
                          </a:solidFill>
                          <a:effectLst/>
                        </a:rPr>
                        <a:t>The food industry is one of the most conservative among industries in the United States; it is experiencing, like never before, the need for change, for innovation. Consumers are much more demanding and better educated in terms of food quality and nutritional aspects, regulatory agencies are searching for technologies that offer better products with greater safety…</a:t>
                      </a:r>
                      <a:endParaRPr lang="en-US" sz="1100" b="0" dirty="0">
                        <a:solidFill>
                          <a:schemeClr val="tx1"/>
                        </a:solidFill>
                        <a:effectLst/>
                        <a:latin typeface="Calibri"/>
                        <a:ea typeface="Calibri"/>
                        <a:cs typeface="Times New Roman"/>
                      </a:endParaRPr>
                    </a:p>
                  </a:txBody>
                  <a:tcPr marL="68580" marR="68580" marT="0" marB="0">
                    <a:solidFill>
                      <a:schemeClr val="tx2">
                        <a:lumMod val="20000"/>
                        <a:lumOff val="80000"/>
                      </a:schemeClr>
                    </a:solidFill>
                  </a:tcPr>
                </a:tc>
                <a:tc>
                  <a:txBody>
                    <a:bodyPr/>
                    <a:lstStyle/>
                    <a:p>
                      <a:pPr marL="0" marR="0">
                        <a:lnSpc>
                          <a:spcPct val="115000"/>
                        </a:lnSpc>
                        <a:spcBef>
                          <a:spcPts val="0"/>
                        </a:spcBef>
                        <a:spcAft>
                          <a:spcPts val="0"/>
                        </a:spcAft>
                      </a:pPr>
                      <a:r>
                        <a:rPr lang="en-US" sz="1000">
                          <a:effectLst/>
                        </a:rPr>
                        <a:t>pathogen foodborne safety farm contamination control intervention food-borne borne reduce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0.32</a:t>
                      </a:r>
                      <a:endParaRPr lang="en-US" sz="1100">
                        <a:effectLst/>
                        <a:latin typeface="Calibri"/>
                        <a:ea typeface="Calibri"/>
                        <a:cs typeface="Times New Roman"/>
                      </a:endParaRPr>
                    </a:p>
                  </a:txBody>
                  <a:tcPr marL="68580" marR="68580" marT="0" marB="0"/>
                </a:tc>
              </a:tr>
              <a:tr h="550734">
                <a:tc vMerge="1">
                  <a:txBody>
                    <a:bodyPr/>
                    <a:lstStyle/>
                    <a:p>
                      <a:endParaRPr lang="en-US"/>
                    </a:p>
                  </a:txBody>
                  <a:tcPr/>
                </a:tc>
                <a:tc>
                  <a:txBody>
                    <a:bodyPr/>
                    <a:lstStyle/>
                    <a:p>
                      <a:pPr marL="0" marR="0">
                        <a:lnSpc>
                          <a:spcPct val="115000"/>
                        </a:lnSpc>
                        <a:spcBef>
                          <a:spcPts val="0"/>
                        </a:spcBef>
                        <a:spcAft>
                          <a:spcPts val="0"/>
                        </a:spcAft>
                      </a:pPr>
                      <a:r>
                        <a:rPr lang="en-US" sz="1000">
                          <a:effectLst/>
                        </a:rPr>
                        <a:t>poultry campylobacter jejuni chicken salmonella broiler egg colonization avian vaccine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0.32</a:t>
                      </a:r>
                      <a:endParaRPr lang="en-US" sz="1100">
                        <a:effectLst/>
                        <a:latin typeface="Calibri"/>
                        <a:ea typeface="Calibri"/>
                        <a:cs typeface="Times New Roman"/>
                      </a:endParaRPr>
                    </a:p>
                  </a:txBody>
                  <a:tcPr marL="68580" marR="68580" marT="0" marB="0"/>
                </a:tc>
              </a:tr>
              <a:tr h="759957">
                <a:tc vMerge="1">
                  <a:txBody>
                    <a:bodyPr/>
                    <a:lstStyle/>
                    <a:p>
                      <a:endParaRPr lang="en-US"/>
                    </a:p>
                  </a:txBody>
                  <a:tcPr/>
                </a:tc>
                <a:tc>
                  <a:txBody>
                    <a:bodyPr/>
                    <a:lstStyle/>
                    <a:p>
                      <a:pPr marL="0" marR="0">
                        <a:lnSpc>
                          <a:spcPct val="115000"/>
                        </a:lnSpc>
                        <a:spcBef>
                          <a:spcPts val="0"/>
                        </a:spcBef>
                        <a:spcAft>
                          <a:spcPts val="0"/>
                        </a:spcAft>
                      </a:pPr>
                      <a:r>
                        <a:rPr lang="en-US" sz="1000" dirty="0">
                          <a:effectLst/>
                        </a:rPr>
                        <a:t>symptom abdominal treatment vomiting cramp protect patient dos vaccine testing</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0.16</a:t>
                      </a:r>
                      <a:endParaRPr lang="en-US" sz="1100">
                        <a:effectLst/>
                        <a:latin typeface="Calibri"/>
                        <a:ea typeface="Calibri"/>
                        <a:cs typeface="Times New Roman"/>
                      </a:endParaRPr>
                    </a:p>
                  </a:txBody>
                  <a:tcPr marL="68580" marR="68580" marT="0" marB="0"/>
                </a:tc>
              </a:tr>
              <a:tr h="363493">
                <a:tc rowSpan="3">
                  <a:txBody>
                    <a:bodyPr/>
                    <a:lstStyle/>
                    <a:p>
                      <a:pPr marL="0" marR="0">
                        <a:lnSpc>
                          <a:spcPct val="115000"/>
                        </a:lnSpc>
                        <a:spcBef>
                          <a:spcPts val="0"/>
                        </a:spcBef>
                        <a:spcAft>
                          <a:spcPts val="0"/>
                        </a:spcAft>
                      </a:pPr>
                      <a:r>
                        <a:rPr lang="en-US" sz="1000" dirty="0">
                          <a:solidFill>
                            <a:schemeClr val="tx1"/>
                          </a:solidFill>
                          <a:effectLst/>
                        </a:rPr>
                        <a:t>Edible coatings to improve food quality and food safety and minimize packaging cost</a:t>
                      </a:r>
                      <a:endParaRPr lang="en-US" sz="1100" dirty="0">
                        <a:solidFill>
                          <a:schemeClr val="tx1"/>
                        </a:solidFill>
                        <a:effectLst/>
                      </a:endParaRPr>
                    </a:p>
                    <a:p>
                      <a:pPr marL="0" marR="0">
                        <a:lnSpc>
                          <a:spcPct val="115000"/>
                        </a:lnSpc>
                        <a:spcBef>
                          <a:spcPts val="0"/>
                        </a:spcBef>
                        <a:spcAft>
                          <a:spcPts val="0"/>
                        </a:spcAft>
                      </a:pPr>
                      <a:r>
                        <a:rPr lang="en-US" sz="1000" b="0" dirty="0">
                          <a:solidFill>
                            <a:schemeClr val="tx1"/>
                          </a:solidFill>
                          <a:effectLst/>
                        </a:rPr>
                        <a:t>An edible film resembles plastic film wrap but is formed from renewable edible protein (e.g., milk protein) and/or polysaccharide (e.g., cornstarch). Edible films can be used as food wraps or formed into pouches for foods, thus reducing use of synthetic plastic films. Edible films can also be formed directly on the surfaces of the food as coatings to protect or enhance the food in some manner, becoming part of the food and remaining on the food through consumption...</a:t>
                      </a:r>
                      <a:endParaRPr lang="en-US" sz="1100" b="0" dirty="0">
                        <a:solidFill>
                          <a:schemeClr val="tx1"/>
                        </a:solidFill>
                        <a:effectLst/>
                        <a:latin typeface="Calibri"/>
                        <a:ea typeface="Calibri"/>
                        <a:cs typeface="Times New Roman"/>
                      </a:endParaRPr>
                    </a:p>
                  </a:txBody>
                  <a:tcPr marL="68580" marR="68580" marT="0" marB="0">
                    <a:solidFill>
                      <a:schemeClr val="tx2">
                        <a:lumMod val="20000"/>
                        <a:lumOff val="80000"/>
                      </a:schemeClr>
                    </a:solidFill>
                  </a:tcPr>
                </a:tc>
                <a:tc>
                  <a:txBody>
                    <a:bodyPr/>
                    <a:lstStyle/>
                    <a:p>
                      <a:pPr marL="0" marR="0">
                        <a:lnSpc>
                          <a:spcPct val="115000"/>
                        </a:lnSpc>
                        <a:spcBef>
                          <a:spcPts val="0"/>
                        </a:spcBef>
                        <a:spcAft>
                          <a:spcPts val="0"/>
                        </a:spcAft>
                      </a:pPr>
                      <a:r>
                        <a:rPr lang="en-US" sz="1000">
                          <a:effectLst/>
                        </a:rPr>
                        <a:t>produce fresh outbreak coli contamination pathogen spinach lettuce salmonella o157</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0.53</a:t>
                      </a:r>
                      <a:endParaRPr lang="en-US" sz="1100">
                        <a:effectLst/>
                        <a:latin typeface="Calibri"/>
                        <a:ea typeface="Calibri"/>
                        <a:cs typeface="Times New Roman"/>
                      </a:endParaRPr>
                    </a:p>
                  </a:txBody>
                  <a:tcPr marL="68580" marR="68580" marT="0" marB="0"/>
                </a:tc>
              </a:tr>
              <a:tr h="363493">
                <a:tc vMerge="1">
                  <a:txBody>
                    <a:bodyPr/>
                    <a:lstStyle/>
                    <a:p>
                      <a:endParaRPr lang="en-US"/>
                    </a:p>
                  </a:txBody>
                  <a:tcPr/>
                </a:tc>
                <a:tc>
                  <a:txBody>
                    <a:bodyPr/>
                    <a:lstStyle/>
                    <a:p>
                      <a:pPr marL="0" marR="0">
                        <a:lnSpc>
                          <a:spcPct val="115000"/>
                        </a:lnSpc>
                        <a:spcBef>
                          <a:spcPts val="0"/>
                        </a:spcBef>
                        <a:spcAft>
                          <a:spcPts val="0"/>
                        </a:spcAft>
                      </a:pPr>
                      <a:r>
                        <a:rPr lang="en-US" sz="1000">
                          <a:effectLst/>
                        </a:rPr>
                        <a:t>mycotoxin aflatoxin fungi fungal grain aspergillus feed flavus toxin fusarium</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0.15</a:t>
                      </a:r>
                      <a:endParaRPr lang="en-US" sz="1100">
                        <a:effectLst/>
                        <a:latin typeface="Calibri"/>
                        <a:ea typeface="Calibri"/>
                        <a:cs typeface="Times New Roman"/>
                      </a:endParaRPr>
                    </a:p>
                  </a:txBody>
                  <a:tcPr marL="68580" marR="68580" marT="0" marB="0"/>
                </a:tc>
              </a:tr>
              <a:tr h="1883407">
                <a:tc vMerge="1">
                  <a:txBody>
                    <a:bodyPr/>
                    <a:lstStyle/>
                    <a:p>
                      <a:endParaRPr lang="en-US"/>
                    </a:p>
                  </a:txBody>
                  <a:tcPr/>
                </a:tc>
                <a:tc>
                  <a:txBody>
                    <a:bodyPr/>
                    <a:lstStyle/>
                    <a:p>
                      <a:pPr marL="0" marR="0">
                        <a:lnSpc>
                          <a:spcPct val="115000"/>
                        </a:lnSpc>
                        <a:spcBef>
                          <a:spcPts val="0"/>
                        </a:spcBef>
                        <a:spcAft>
                          <a:spcPts val="0"/>
                        </a:spcAft>
                      </a:pPr>
                      <a:r>
                        <a:rPr lang="en-US" sz="1000" dirty="0">
                          <a:effectLst/>
                        </a:rPr>
                        <a:t>detection rapid phase method detect pathogen assay sensor sensitive biosensor </a:t>
                      </a:r>
                      <a:endParaRPr lang="en-US" sz="1100" dirty="0">
                        <a:effectLst/>
                      </a:endParaRPr>
                    </a:p>
                    <a:p>
                      <a:pPr marL="0" marR="0">
                        <a:lnSpc>
                          <a:spcPct val="115000"/>
                        </a:lnSpc>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dirty="0">
                          <a:effectLst/>
                        </a:rPr>
                        <a:t>0.09</a:t>
                      </a:r>
                      <a:endParaRPr lang="en-US" sz="1100" dirty="0">
                        <a:effectLst/>
                        <a:latin typeface="Calibri"/>
                        <a:ea typeface="Calibri"/>
                        <a:cs typeface="Times New Roman"/>
                      </a:endParaRPr>
                    </a:p>
                  </a:txBody>
                  <a:tcPr marL="68580" marR="68580" marT="0" marB="0"/>
                </a:tc>
              </a:tr>
            </a:tbl>
          </a:graphicData>
        </a:graphic>
      </p:graphicFrame>
      <p:sp>
        <p:nvSpPr>
          <p:cNvPr id="5" name="TextBox 4"/>
          <p:cNvSpPr txBox="1"/>
          <p:nvPr/>
        </p:nvSpPr>
        <p:spPr>
          <a:xfrm>
            <a:off x="154858" y="6198931"/>
            <a:ext cx="2514600" cy="461665"/>
          </a:xfrm>
          <a:prstGeom prst="rect">
            <a:avLst/>
          </a:prstGeom>
          <a:noFill/>
        </p:spPr>
        <p:txBody>
          <a:bodyPr wrap="square" rtlCol="0">
            <a:spAutoFit/>
          </a:bodyPr>
          <a:lstStyle/>
          <a:p>
            <a:r>
              <a:rPr lang="en-US" sz="1200" dirty="0" smtClean="0"/>
              <a:t>© 2015 </a:t>
            </a:r>
            <a:r>
              <a:rPr lang="en-US" sz="1200" dirty="0" err="1" smtClean="0"/>
              <a:t>Evgeny</a:t>
            </a:r>
            <a:r>
              <a:rPr lang="en-US" sz="1200" dirty="0" smtClean="0"/>
              <a:t> </a:t>
            </a:r>
            <a:r>
              <a:rPr lang="en-US" sz="1200" dirty="0" err="1"/>
              <a:t>Klochikhin</a:t>
            </a:r>
            <a:r>
              <a:rPr lang="en-US" sz="1200" dirty="0"/>
              <a:t>, PhD</a:t>
            </a:r>
          </a:p>
          <a:p>
            <a:r>
              <a:rPr lang="en-US" sz="1200" dirty="0"/>
              <a:t>American Institutes for Research</a:t>
            </a:r>
          </a:p>
        </p:txBody>
      </p:sp>
    </p:spTree>
    <p:extLst>
      <p:ext uri="{BB962C8B-B14F-4D97-AF65-F5344CB8AC3E}">
        <p14:creationId xmlns:p14="http://schemas.microsoft.com/office/powerpoint/2010/main" val="949877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a:t>
            </a:r>
            <a:endParaRPr lang="en-US" dirty="0"/>
          </a:p>
        </p:txBody>
      </p:sp>
      <p:sp>
        <p:nvSpPr>
          <p:cNvPr id="3" name="Content Placeholder 2"/>
          <p:cNvSpPr>
            <a:spLocks noGrp="1"/>
          </p:cNvSpPr>
          <p:nvPr>
            <p:ph idx="1"/>
          </p:nvPr>
        </p:nvSpPr>
        <p:spPr/>
        <p:txBody>
          <a:bodyPr>
            <a:normAutofit lnSpcReduction="10000"/>
          </a:bodyPr>
          <a:lstStyle/>
          <a:p>
            <a:r>
              <a:rPr lang="en-US" dirty="0" smtClean="0"/>
              <a:t>MALLET - </a:t>
            </a:r>
            <a:r>
              <a:rPr lang="en-US" dirty="0" smtClean="0">
                <a:hlinkClick r:id="rId2"/>
              </a:rPr>
              <a:t>http://mallet.cs.umass.edu/</a:t>
            </a:r>
            <a:r>
              <a:rPr lang="en-US" dirty="0" smtClean="0"/>
              <a:t> </a:t>
            </a:r>
          </a:p>
          <a:p>
            <a:r>
              <a:rPr lang="en-US" dirty="0" smtClean="0"/>
              <a:t>Sample steps:</a:t>
            </a:r>
          </a:p>
          <a:p>
            <a:pPr lvl="1"/>
            <a:r>
              <a:rPr lang="en-US" u="sng" dirty="0" smtClean="0"/>
              <a:t>Import documents</a:t>
            </a:r>
            <a:r>
              <a:rPr lang="en-US" dirty="0" smtClean="0"/>
              <a:t>: </a:t>
            </a:r>
            <a:r>
              <a:rPr lang="en-US" sz="2400" dirty="0" smtClean="0"/>
              <a:t>bin/mallet import-</a:t>
            </a:r>
            <a:r>
              <a:rPr lang="en-US" sz="2400" dirty="0" err="1" smtClean="0"/>
              <a:t>dir</a:t>
            </a:r>
            <a:r>
              <a:rPr lang="en-US" sz="2400" dirty="0" smtClean="0"/>
              <a:t> --input /data/topic-input --output topic-</a:t>
            </a:r>
            <a:r>
              <a:rPr lang="en-US" sz="2400" dirty="0" err="1" smtClean="0"/>
              <a:t>input.mallet</a:t>
            </a:r>
            <a:r>
              <a:rPr lang="en-US" sz="2400" dirty="0" smtClean="0"/>
              <a:t> \ --keep-sequence --remove-</a:t>
            </a:r>
            <a:r>
              <a:rPr lang="en-US" sz="2400" dirty="0" err="1" smtClean="0"/>
              <a:t>stopwords</a:t>
            </a:r>
            <a:endParaRPr lang="en-US" sz="2400" dirty="0" smtClean="0"/>
          </a:p>
          <a:p>
            <a:pPr lvl="1"/>
            <a:r>
              <a:rPr lang="en-US" u="sng" dirty="0" smtClean="0"/>
              <a:t>Build the model</a:t>
            </a:r>
            <a:r>
              <a:rPr lang="en-US" dirty="0" smtClean="0"/>
              <a:t>: </a:t>
            </a:r>
            <a:r>
              <a:rPr lang="en-US" sz="2400" dirty="0" smtClean="0"/>
              <a:t>bin/mallet train-topics --input topic-</a:t>
            </a:r>
            <a:r>
              <a:rPr lang="en-US" sz="2400" dirty="0" err="1" smtClean="0"/>
              <a:t>input.mallet</a:t>
            </a:r>
            <a:r>
              <a:rPr lang="en-US" sz="2400" dirty="0" smtClean="0"/>
              <a:t> \ --</a:t>
            </a:r>
            <a:r>
              <a:rPr lang="en-US" sz="2400" dirty="0" err="1" smtClean="0"/>
              <a:t>num</a:t>
            </a:r>
            <a:r>
              <a:rPr lang="en-US" sz="2400" dirty="0" smtClean="0"/>
              <a:t>-topics 100 --output-state topic-state.gz</a:t>
            </a:r>
          </a:p>
          <a:p>
            <a:pPr lvl="1"/>
            <a:r>
              <a:rPr lang="en-US" u="sng" dirty="0" smtClean="0"/>
              <a:t>Inference topics:</a:t>
            </a:r>
            <a:r>
              <a:rPr lang="en-US" dirty="0" smtClean="0"/>
              <a:t> </a:t>
            </a:r>
            <a:r>
              <a:rPr lang="en-US" sz="2400" dirty="0" smtClean="0"/>
              <a:t>bin/mallet infer-topics --</a:t>
            </a:r>
            <a:r>
              <a:rPr lang="en-US" sz="2400" dirty="0" err="1" smtClean="0"/>
              <a:t>inferencer</a:t>
            </a:r>
            <a:r>
              <a:rPr lang="en-US" sz="2400" dirty="0" smtClean="0"/>
              <a:t>-filename [FILENAME]</a:t>
            </a:r>
          </a:p>
          <a:p>
            <a:pPr lvl="1"/>
            <a:endParaRPr lang="en-US" dirty="0" smtClean="0"/>
          </a:p>
          <a:p>
            <a:endParaRPr lang="en-US" dirty="0" smtClean="0"/>
          </a:p>
          <a:p>
            <a:endParaRPr lang="en-US" dirty="0"/>
          </a:p>
        </p:txBody>
      </p:sp>
      <p:sp>
        <p:nvSpPr>
          <p:cNvPr id="4" name="TextBox 3"/>
          <p:cNvSpPr txBox="1"/>
          <p:nvPr/>
        </p:nvSpPr>
        <p:spPr>
          <a:xfrm>
            <a:off x="154858" y="6198931"/>
            <a:ext cx="2514600" cy="461665"/>
          </a:xfrm>
          <a:prstGeom prst="rect">
            <a:avLst/>
          </a:prstGeom>
          <a:noFill/>
        </p:spPr>
        <p:txBody>
          <a:bodyPr wrap="square" rtlCol="0">
            <a:spAutoFit/>
          </a:bodyPr>
          <a:lstStyle/>
          <a:p>
            <a:r>
              <a:rPr lang="en-US" sz="1200" dirty="0" smtClean="0"/>
              <a:t>© 2015 </a:t>
            </a:r>
            <a:r>
              <a:rPr lang="en-US" sz="1200" dirty="0" err="1" smtClean="0"/>
              <a:t>Evgeny</a:t>
            </a:r>
            <a:r>
              <a:rPr lang="en-US" sz="1200" dirty="0" smtClean="0"/>
              <a:t> </a:t>
            </a:r>
            <a:r>
              <a:rPr lang="en-US" sz="1200" dirty="0" err="1"/>
              <a:t>Klochikhin</a:t>
            </a:r>
            <a:r>
              <a:rPr lang="en-US" sz="1200" dirty="0"/>
              <a:t>, PhD</a:t>
            </a:r>
          </a:p>
          <a:p>
            <a:r>
              <a:rPr lang="en-US" sz="1200" dirty="0"/>
              <a:t>American Institutes for Research</a:t>
            </a:r>
          </a:p>
        </p:txBody>
      </p:sp>
    </p:spTree>
    <p:extLst>
      <p:ext uri="{BB962C8B-B14F-4D97-AF65-F5344CB8AC3E}">
        <p14:creationId xmlns:p14="http://schemas.microsoft.com/office/powerpoint/2010/main" val="3587851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http://pixabay.com/static/uploads/photo/2013/01/02/16/19/binary-code-73320_640.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1143000"/>
            <a:ext cx="4635597" cy="32766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http://upload.wikimedia.org/wikipedia/commons/7/75/Dan'l_Druce,_Blacksmith_-_Illustrated_London_News,_November_18,_1876_-_text.png">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2057400"/>
            <a:ext cx="4514850" cy="374332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52400" y="914400"/>
            <a:ext cx="9372600" cy="4953000"/>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990600" y="2895600"/>
            <a:ext cx="7010400" cy="1143000"/>
          </a:xfrm>
        </p:spPr>
        <p:txBody>
          <a:bodyPr>
            <a:normAutofit/>
          </a:bodyPr>
          <a:lstStyle/>
          <a:p>
            <a:pPr marL="0" indent="0">
              <a:buNone/>
            </a:pPr>
            <a:r>
              <a:rPr lang="en-US" sz="4000" b="1" u="sng" dirty="0" smtClean="0">
                <a:solidFill>
                  <a:srgbClr val="FF0000"/>
                </a:solidFill>
              </a:rPr>
              <a:t>Rule #1</a:t>
            </a:r>
            <a:r>
              <a:rPr lang="en-US" sz="4000" b="1" dirty="0" smtClean="0">
                <a:solidFill>
                  <a:srgbClr val="FF0000"/>
                </a:solidFill>
              </a:rPr>
              <a:t>: TEXT IS NOT NUMBERS</a:t>
            </a:r>
            <a:endParaRPr lang="en-US" b="1" dirty="0">
              <a:solidFill>
                <a:srgbClr val="FF0000"/>
              </a:solidFill>
            </a:endParaRPr>
          </a:p>
        </p:txBody>
      </p:sp>
      <p:sp>
        <p:nvSpPr>
          <p:cNvPr id="6" name="TextBox 5"/>
          <p:cNvSpPr txBox="1"/>
          <p:nvPr/>
        </p:nvSpPr>
        <p:spPr>
          <a:xfrm>
            <a:off x="1066800" y="4419600"/>
            <a:ext cx="6629400" cy="584775"/>
          </a:xfrm>
          <a:prstGeom prst="rect">
            <a:avLst/>
          </a:prstGeom>
          <a:noFill/>
        </p:spPr>
        <p:txBody>
          <a:bodyPr wrap="square" rtlCol="0">
            <a:spAutoFit/>
          </a:bodyPr>
          <a:lstStyle/>
          <a:p>
            <a:r>
              <a:rPr lang="en-US" sz="3200" dirty="0" smtClean="0"/>
              <a:t>Example:</a:t>
            </a:r>
            <a:r>
              <a:rPr lang="en-US" sz="3200" b="1" dirty="0" smtClean="0"/>
              <a:t> The down is falling down.</a:t>
            </a:r>
            <a:endParaRPr lang="en-US" sz="3200" b="1" dirty="0"/>
          </a:p>
        </p:txBody>
      </p:sp>
      <p:sp>
        <p:nvSpPr>
          <p:cNvPr id="2" name="TextBox 1"/>
          <p:cNvSpPr txBox="1"/>
          <p:nvPr/>
        </p:nvSpPr>
        <p:spPr>
          <a:xfrm>
            <a:off x="154858" y="6198931"/>
            <a:ext cx="2514600" cy="461665"/>
          </a:xfrm>
          <a:prstGeom prst="rect">
            <a:avLst/>
          </a:prstGeom>
          <a:noFill/>
        </p:spPr>
        <p:txBody>
          <a:bodyPr wrap="square" rtlCol="0">
            <a:spAutoFit/>
          </a:bodyPr>
          <a:lstStyle/>
          <a:p>
            <a:r>
              <a:rPr lang="en-US" sz="1200" dirty="0" smtClean="0"/>
              <a:t>© 2015 </a:t>
            </a:r>
            <a:r>
              <a:rPr lang="en-US" sz="1200" dirty="0" err="1" smtClean="0"/>
              <a:t>Evgeny</a:t>
            </a:r>
            <a:r>
              <a:rPr lang="en-US" sz="1200" dirty="0" smtClean="0"/>
              <a:t> </a:t>
            </a:r>
            <a:r>
              <a:rPr lang="en-US" sz="1200" dirty="0" err="1"/>
              <a:t>Klochikhin</a:t>
            </a:r>
            <a:r>
              <a:rPr lang="en-US" sz="1200" dirty="0"/>
              <a:t>, PhD</a:t>
            </a:r>
          </a:p>
          <a:p>
            <a:r>
              <a:rPr lang="en-US" sz="1200" dirty="0"/>
              <a:t>American Institutes for Research</a:t>
            </a:r>
          </a:p>
        </p:txBody>
      </p:sp>
    </p:spTree>
    <p:extLst>
      <p:ext uri="{BB962C8B-B14F-4D97-AF65-F5344CB8AC3E}">
        <p14:creationId xmlns:p14="http://schemas.microsoft.com/office/powerpoint/2010/main" val="1898267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066800"/>
            <a:ext cx="8077200" cy="5059363"/>
          </a:xfrm>
        </p:spPr>
        <p:txBody>
          <a:bodyPr/>
          <a:lstStyle/>
          <a:p>
            <a:pPr marL="0" indent="0">
              <a:buNone/>
            </a:pPr>
            <a:r>
              <a:rPr lang="en-US" b="1" u="sng" dirty="0" smtClean="0">
                <a:solidFill>
                  <a:srgbClr val="FF0000"/>
                </a:solidFill>
              </a:rPr>
              <a:t>Rule #2</a:t>
            </a:r>
            <a:r>
              <a:rPr lang="en-US" b="1" dirty="0" smtClean="0">
                <a:solidFill>
                  <a:srgbClr val="FF0000"/>
                </a:solidFill>
              </a:rPr>
              <a:t>: METHOD DEPENDS ON APPLICATION</a:t>
            </a:r>
          </a:p>
          <a:p>
            <a:pPr marL="0" indent="0">
              <a:buNone/>
            </a:pPr>
            <a:endParaRPr lang="en-US" sz="2800" b="1" dirty="0" smtClean="0">
              <a:solidFill>
                <a:srgbClr val="FF0000"/>
              </a:solidFill>
            </a:endParaRPr>
          </a:p>
          <a:p>
            <a:pPr marL="0" indent="0">
              <a:buNone/>
            </a:pPr>
            <a:r>
              <a:rPr lang="en-US" sz="2800" b="1" dirty="0" smtClean="0"/>
              <a:t>Use cases:</a:t>
            </a:r>
          </a:p>
          <a:p>
            <a:pPr>
              <a:buFontTx/>
              <a:buChar char="-"/>
            </a:pPr>
            <a:r>
              <a:rPr lang="en-US" sz="2800" dirty="0" smtClean="0"/>
              <a:t>Text categorization</a:t>
            </a:r>
          </a:p>
          <a:p>
            <a:pPr>
              <a:buFontTx/>
              <a:buChar char="-"/>
            </a:pPr>
            <a:r>
              <a:rPr lang="en-US" sz="2800" dirty="0" smtClean="0"/>
              <a:t>Validation of record linkage</a:t>
            </a:r>
          </a:p>
          <a:p>
            <a:pPr>
              <a:buFontTx/>
              <a:buChar char="-"/>
            </a:pPr>
            <a:r>
              <a:rPr lang="en-US" sz="2800" dirty="0" smtClean="0"/>
              <a:t>Knowledge discovery</a:t>
            </a:r>
          </a:p>
          <a:p>
            <a:pPr>
              <a:buFontTx/>
              <a:buChar char="-"/>
            </a:pPr>
            <a:r>
              <a:rPr lang="en-US" sz="2800" dirty="0" smtClean="0"/>
              <a:t>Document clustering and classification</a:t>
            </a:r>
          </a:p>
          <a:p>
            <a:pPr>
              <a:buFontTx/>
              <a:buChar char="-"/>
            </a:pPr>
            <a:endParaRPr lang="en-US" dirty="0" smtClean="0">
              <a:solidFill>
                <a:srgbClr val="FF0000"/>
              </a:solidFill>
            </a:endParaRPr>
          </a:p>
          <a:p>
            <a:pPr marL="0" indent="0">
              <a:buNone/>
            </a:pPr>
            <a:endParaRPr lang="en-US" b="1" dirty="0">
              <a:solidFill>
                <a:srgbClr val="FF0000"/>
              </a:solidFill>
            </a:endParaRPr>
          </a:p>
          <a:p>
            <a:pPr marL="0" indent="0">
              <a:buNone/>
            </a:pPr>
            <a:endParaRPr lang="en-US" b="1" dirty="0" smtClean="0">
              <a:solidFill>
                <a:srgbClr val="FF0000"/>
              </a:solidFill>
            </a:endParaRPr>
          </a:p>
          <a:p>
            <a:pPr marL="0" indent="0">
              <a:buNone/>
            </a:pPr>
            <a:endParaRPr lang="en-US" dirty="0">
              <a:solidFill>
                <a:srgbClr val="FF0000"/>
              </a:solidFill>
            </a:endParaRPr>
          </a:p>
        </p:txBody>
      </p:sp>
      <p:sp>
        <p:nvSpPr>
          <p:cNvPr id="4" name="TextBox 3"/>
          <p:cNvSpPr txBox="1"/>
          <p:nvPr/>
        </p:nvSpPr>
        <p:spPr>
          <a:xfrm>
            <a:off x="154858" y="6198931"/>
            <a:ext cx="2514600" cy="461665"/>
          </a:xfrm>
          <a:prstGeom prst="rect">
            <a:avLst/>
          </a:prstGeom>
          <a:noFill/>
        </p:spPr>
        <p:txBody>
          <a:bodyPr wrap="square" rtlCol="0">
            <a:spAutoFit/>
          </a:bodyPr>
          <a:lstStyle/>
          <a:p>
            <a:r>
              <a:rPr lang="en-US" sz="1200" dirty="0" smtClean="0"/>
              <a:t>© 2015 </a:t>
            </a:r>
            <a:r>
              <a:rPr lang="en-US" sz="1200" dirty="0" err="1" smtClean="0"/>
              <a:t>Evgeny</a:t>
            </a:r>
            <a:r>
              <a:rPr lang="en-US" sz="1200" dirty="0" smtClean="0"/>
              <a:t> </a:t>
            </a:r>
            <a:r>
              <a:rPr lang="en-US" sz="1200" dirty="0" err="1"/>
              <a:t>Klochikhin</a:t>
            </a:r>
            <a:r>
              <a:rPr lang="en-US" sz="1200" dirty="0"/>
              <a:t>, PhD</a:t>
            </a:r>
          </a:p>
          <a:p>
            <a:r>
              <a:rPr lang="en-US" sz="1200" dirty="0"/>
              <a:t>American Institutes for Research</a:t>
            </a:r>
          </a:p>
        </p:txBody>
      </p:sp>
    </p:spTree>
    <p:extLst>
      <p:ext uri="{BB962C8B-B14F-4D97-AF65-F5344CB8AC3E}">
        <p14:creationId xmlns:p14="http://schemas.microsoft.com/office/powerpoint/2010/main" val="11700538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#1: Text categorization</a:t>
            </a:r>
            <a:endParaRPr lang="en-US" dirty="0"/>
          </a:p>
        </p:txBody>
      </p:sp>
      <p:sp>
        <p:nvSpPr>
          <p:cNvPr id="3" name="Content Placeholder 2"/>
          <p:cNvSpPr>
            <a:spLocks noGrp="1"/>
          </p:cNvSpPr>
          <p:nvPr>
            <p:ph idx="1"/>
          </p:nvPr>
        </p:nvSpPr>
        <p:spPr/>
        <p:txBody>
          <a:bodyPr/>
          <a:lstStyle/>
          <a:p>
            <a:r>
              <a:rPr lang="en-US" dirty="0" smtClean="0"/>
              <a:t>Where do the categories come from?</a:t>
            </a:r>
          </a:p>
          <a:p>
            <a:r>
              <a:rPr lang="en-US" dirty="0" smtClean="0"/>
              <a:t>Do we have definite number of classes or let the machine decide?</a:t>
            </a:r>
          </a:p>
          <a:p>
            <a:r>
              <a:rPr lang="en-US" dirty="0" smtClean="0"/>
              <a:t>Are there any additional variables (e.g. meta-data)?</a:t>
            </a:r>
            <a:endParaRPr lang="en-US" dirty="0"/>
          </a:p>
          <a:p>
            <a:endParaRPr lang="en-US" dirty="0" smtClean="0"/>
          </a:p>
          <a:p>
            <a:pPr marL="0" indent="0">
              <a:buNone/>
            </a:pPr>
            <a:r>
              <a:rPr lang="en-US" u="sng" dirty="0" smtClean="0"/>
              <a:t>Choices</a:t>
            </a:r>
            <a:r>
              <a:rPr lang="en-US" dirty="0" smtClean="0"/>
              <a:t>: topic modeling, information retrieval, machine classification </a:t>
            </a:r>
            <a:endParaRPr lang="en-US" u="sng" dirty="0"/>
          </a:p>
        </p:txBody>
      </p:sp>
      <p:sp>
        <p:nvSpPr>
          <p:cNvPr id="4" name="TextBox 3"/>
          <p:cNvSpPr txBox="1"/>
          <p:nvPr/>
        </p:nvSpPr>
        <p:spPr>
          <a:xfrm>
            <a:off x="154858" y="6198931"/>
            <a:ext cx="2514600" cy="461665"/>
          </a:xfrm>
          <a:prstGeom prst="rect">
            <a:avLst/>
          </a:prstGeom>
          <a:noFill/>
        </p:spPr>
        <p:txBody>
          <a:bodyPr wrap="square" rtlCol="0">
            <a:spAutoFit/>
          </a:bodyPr>
          <a:lstStyle/>
          <a:p>
            <a:r>
              <a:rPr lang="en-US" sz="1200" dirty="0" smtClean="0"/>
              <a:t>© 2015 </a:t>
            </a:r>
            <a:r>
              <a:rPr lang="en-US" sz="1200" dirty="0" err="1" smtClean="0"/>
              <a:t>Evgeny</a:t>
            </a:r>
            <a:r>
              <a:rPr lang="en-US" sz="1200" dirty="0" smtClean="0"/>
              <a:t> </a:t>
            </a:r>
            <a:r>
              <a:rPr lang="en-US" sz="1200" dirty="0" err="1"/>
              <a:t>Klochikhin</a:t>
            </a:r>
            <a:r>
              <a:rPr lang="en-US" sz="1200" dirty="0"/>
              <a:t>, PhD</a:t>
            </a:r>
          </a:p>
          <a:p>
            <a:r>
              <a:rPr lang="en-US" sz="1200" dirty="0"/>
              <a:t>American Institutes for Research</a:t>
            </a:r>
          </a:p>
        </p:txBody>
      </p:sp>
    </p:spTree>
    <p:extLst>
      <p:ext uri="{BB962C8B-B14F-4D97-AF65-F5344CB8AC3E}">
        <p14:creationId xmlns:p14="http://schemas.microsoft.com/office/powerpoint/2010/main" val="10546781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#2: Knowledge discovery</a:t>
            </a:r>
            <a:endParaRPr lang="en-US" dirty="0"/>
          </a:p>
        </p:txBody>
      </p:sp>
      <p:sp>
        <p:nvSpPr>
          <p:cNvPr id="3" name="Content Placeholder 2"/>
          <p:cNvSpPr>
            <a:spLocks noGrp="1"/>
          </p:cNvSpPr>
          <p:nvPr>
            <p:ph idx="1"/>
          </p:nvPr>
        </p:nvSpPr>
        <p:spPr/>
        <p:txBody>
          <a:bodyPr/>
          <a:lstStyle/>
          <a:p>
            <a:r>
              <a:rPr lang="en-US" dirty="0" smtClean="0"/>
              <a:t>Do we know what knowledge we want to discover?</a:t>
            </a:r>
          </a:p>
          <a:p>
            <a:r>
              <a:rPr lang="en-US" dirty="0" smtClean="0"/>
              <a:t>Is there a ‘gold standard’ data set, or ground truth?</a:t>
            </a:r>
          </a:p>
          <a:p>
            <a:endParaRPr lang="en-US" dirty="0"/>
          </a:p>
          <a:p>
            <a:pPr marL="0" indent="0">
              <a:buNone/>
            </a:pPr>
            <a:r>
              <a:rPr lang="en-US" u="sng" dirty="0" smtClean="0"/>
              <a:t>Choices</a:t>
            </a:r>
            <a:r>
              <a:rPr lang="en-US" dirty="0" smtClean="0"/>
              <a:t>: information retrieval/NLP, active learning, machine classification</a:t>
            </a:r>
            <a:endParaRPr lang="en-US" u="sng" dirty="0"/>
          </a:p>
        </p:txBody>
      </p:sp>
      <p:sp>
        <p:nvSpPr>
          <p:cNvPr id="4" name="TextBox 3"/>
          <p:cNvSpPr txBox="1"/>
          <p:nvPr/>
        </p:nvSpPr>
        <p:spPr>
          <a:xfrm>
            <a:off x="154858" y="6198931"/>
            <a:ext cx="2514600" cy="461665"/>
          </a:xfrm>
          <a:prstGeom prst="rect">
            <a:avLst/>
          </a:prstGeom>
          <a:noFill/>
        </p:spPr>
        <p:txBody>
          <a:bodyPr wrap="square" rtlCol="0">
            <a:spAutoFit/>
          </a:bodyPr>
          <a:lstStyle/>
          <a:p>
            <a:r>
              <a:rPr lang="en-US" sz="1200" dirty="0" smtClean="0"/>
              <a:t>© 2015 </a:t>
            </a:r>
            <a:r>
              <a:rPr lang="en-US" sz="1200" dirty="0" err="1" smtClean="0"/>
              <a:t>Evgeny</a:t>
            </a:r>
            <a:r>
              <a:rPr lang="en-US" sz="1200" dirty="0" smtClean="0"/>
              <a:t> </a:t>
            </a:r>
            <a:r>
              <a:rPr lang="en-US" sz="1200" dirty="0" err="1"/>
              <a:t>Klochikhin</a:t>
            </a:r>
            <a:r>
              <a:rPr lang="en-US" sz="1200" dirty="0"/>
              <a:t>, PhD</a:t>
            </a:r>
          </a:p>
          <a:p>
            <a:r>
              <a:rPr lang="en-US" sz="1200" dirty="0"/>
              <a:t>American Institutes for Research</a:t>
            </a:r>
          </a:p>
        </p:txBody>
      </p:sp>
    </p:spTree>
    <p:extLst>
      <p:ext uri="{BB962C8B-B14F-4D97-AF65-F5344CB8AC3E}">
        <p14:creationId xmlns:p14="http://schemas.microsoft.com/office/powerpoint/2010/main" val="32890645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066800"/>
            <a:ext cx="8077200" cy="5059363"/>
          </a:xfrm>
        </p:spPr>
        <p:txBody>
          <a:bodyPr/>
          <a:lstStyle/>
          <a:p>
            <a:pPr marL="0" indent="0">
              <a:buNone/>
            </a:pPr>
            <a:r>
              <a:rPr lang="en-US" b="1" u="sng" dirty="0" smtClean="0">
                <a:solidFill>
                  <a:srgbClr val="FF0000"/>
                </a:solidFill>
              </a:rPr>
              <a:t>Rule #3</a:t>
            </a:r>
            <a:r>
              <a:rPr lang="en-US" b="1" dirty="0" smtClean="0">
                <a:solidFill>
                  <a:srgbClr val="FF0000"/>
                </a:solidFill>
              </a:rPr>
              <a:t>: MAKE SURE SOFTWARE IS ROBUST</a:t>
            </a:r>
          </a:p>
          <a:p>
            <a:pPr marL="0" indent="0">
              <a:buNone/>
            </a:pPr>
            <a:endParaRPr lang="en-US" sz="2800" b="1" dirty="0" smtClean="0">
              <a:solidFill>
                <a:srgbClr val="FF0000"/>
              </a:solidFill>
            </a:endParaRPr>
          </a:p>
          <a:p>
            <a:pPr marL="0" indent="0">
              <a:buNone/>
            </a:pPr>
            <a:r>
              <a:rPr lang="en-US" sz="2800" u="sng" dirty="0" smtClean="0"/>
              <a:t>Examples:</a:t>
            </a:r>
          </a:p>
          <a:p>
            <a:pPr>
              <a:buFontTx/>
              <a:buChar char="-"/>
            </a:pPr>
            <a:r>
              <a:rPr lang="en-US" sz="2800" dirty="0" smtClean="0"/>
              <a:t>Topic modeling: Mallet vs </a:t>
            </a:r>
            <a:r>
              <a:rPr lang="en-US" sz="2800" dirty="0" err="1" smtClean="0"/>
              <a:t>gensim</a:t>
            </a:r>
            <a:endParaRPr lang="en-US" sz="2800" dirty="0" smtClean="0"/>
          </a:p>
          <a:p>
            <a:pPr>
              <a:buFontTx/>
              <a:buChar char="-"/>
            </a:pPr>
            <a:r>
              <a:rPr lang="en-US" sz="2800" dirty="0" smtClean="0"/>
              <a:t>Explicit Semantic Analysis: </a:t>
            </a:r>
            <a:r>
              <a:rPr lang="en-US" sz="2800" dirty="0" err="1" smtClean="0"/>
              <a:t>EasyESA</a:t>
            </a:r>
            <a:r>
              <a:rPr lang="en-US" sz="2800" dirty="0" smtClean="0"/>
              <a:t> vs esalib2</a:t>
            </a:r>
          </a:p>
          <a:p>
            <a:pPr>
              <a:buFontTx/>
              <a:buChar char="-"/>
            </a:pPr>
            <a:endParaRPr lang="en-US" dirty="0" smtClean="0">
              <a:solidFill>
                <a:srgbClr val="FF0000"/>
              </a:solidFill>
            </a:endParaRPr>
          </a:p>
          <a:p>
            <a:pPr marL="0" indent="0">
              <a:buNone/>
            </a:pPr>
            <a:endParaRPr lang="en-US" b="1" dirty="0">
              <a:solidFill>
                <a:srgbClr val="FF0000"/>
              </a:solidFill>
            </a:endParaRPr>
          </a:p>
          <a:p>
            <a:pPr marL="0" indent="0">
              <a:buNone/>
            </a:pPr>
            <a:endParaRPr lang="en-US" b="1" dirty="0" smtClean="0">
              <a:solidFill>
                <a:srgbClr val="FF0000"/>
              </a:solidFill>
            </a:endParaRPr>
          </a:p>
          <a:p>
            <a:pPr marL="0" indent="0">
              <a:buNone/>
            </a:pPr>
            <a:endParaRPr lang="en-US" dirty="0">
              <a:solidFill>
                <a:srgbClr val="FF0000"/>
              </a:solidFill>
            </a:endParaRPr>
          </a:p>
        </p:txBody>
      </p:sp>
      <p:sp>
        <p:nvSpPr>
          <p:cNvPr id="4" name="TextBox 3"/>
          <p:cNvSpPr txBox="1"/>
          <p:nvPr/>
        </p:nvSpPr>
        <p:spPr>
          <a:xfrm>
            <a:off x="154858" y="6198931"/>
            <a:ext cx="2514600" cy="461665"/>
          </a:xfrm>
          <a:prstGeom prst="rect">
            <a:avLst/>
          </a:prstGeom>
          <a:noFill/>
        </p:spPr>
        <p:txBody>
          <a:bodyPr wrap="square" rtlCol="0">
            <a:spAutoFit/>
          </a:bodyPr>
          <a:lstStyle/>
          <a:p>
            <a:r>
              <a:rPr lang="en-US" sz="1200" dirty="0" smtClean="0"/>
              <a:t>© 2015 </a:t>
            </a:r>
            <a:r>
              <a:rPr lang="en-US" sz="1200" dirty="0" err="1" smtClean="0"/>
              <a:t>Evgeny</a:t>
            </a:r>
            <a:r>
              <a:rPr lang="en-US" sz="1200" dirty="0" smtClean="0"/>
              <a:t> </a:t>
            </a:r>
            <a:r>
              <a:rPr lang="en-US" sz="1200" dirty="0" err="1"/>
              <a:t>Klochikhin</a:t>
            </a:r>
            <a:r>
              <a:rPr lang="en-US" sz="1200" dirty="0"/>
              <a:t>, PhD</a:t>
            </a:r>
          </a:p>
          <a:p>
            <a:r>
              <a:rPr lang="en-US" sz="1200" dirty="0"/>
              <a:t>American Institutes for Research</a:t>
            </a:r>
          </a:p>
        </p:txBody>
      </p:sp>
    </p:spTree>
    <p:extLst>
      <p:ext uri="{BB962C8B-B14F-4D97-AF65-F5344CB8AC3E}">
        <p14:creationId xmlns:p14="http://schemas.microsoft.com/office/powerpoint/2010/main" val="36716117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066800"/>
            <a:ext cx="8077200" cy="5059363"/>
          </a:xfrm>
        </p:spPr>
        <p:txBody>
          <a:bodyPr/>
          <a:lstStyle/>
          <a:p>
            <a:pPr marL="0" indent="0">
              <a:buNone/>
            </a:pPr>
            <a:r>
              <a:rPr lang="en-US" b="1" u="sng" dirty="0" smtClean="0">
                <a:solidFill>
                  <a:srgbClr val="FF0000"/>
                </a:solidFill>
              </a:rPr>
              <a:t>Rule #4</a:t>
            </a:r>
            <a:r>
              <a:rPr lang="en-US" b="1" dirty="0" smtClean="0">
                <a:solidFill>
                  <a:srgbClr val="FF0000"/>
                </a:solidFill>
              </a:rPr>
              <a:t>: NOTHING IS FULLY AUTOMATED</a:t>
            </a:r>
          </a:p>
          <a:p>
            <a:pPr marL="0" indent="0">
              <a:buNone/>
            </a:pPr>
            <a:endParaRPr lang="en-US" sz="2800" dirty="0" smtClean="0"/>
          </a:p>
          <a:p>
            <a:pPr marL="0" indent="0">
              <a:buNone/>
            </a:pPr>
            <a:r>
              <a:rPr lang="en-US" sz="2800" b="1" dirty="0" smtClean="0"/>
              <a:t>Humans should always be involved (curate, validate, ground truth)</a:t>
            </a:r>
          </a:p>
          <a:p>
            <a:pPr marL="0" indent="0">
              <a:buNone/>
            </a:pPr>
            <a:endParaRPr lang="en-US" sz="2800" b="1" dirty="0" smtClean="0"/>
          </a:p>
          <a:p>
            <a:pPr marL="0" indent="0">
              <a:buNone/>
            </a:pPr>
            <a:r>
              <a:rPr lang="en-US" sz="2800" u="sng" dirty="0" smtClean="0"/>
              <a:t>Examples:</a:t>
            </a:r>
          </a:p>
          <a:p>
            <a:pPr>
              <a:buFontTx/>
              <a:buChar char="-"/>
            </a:pPr>
            <a:r>
              <a:rPr lang="en-US" sz="2800" dirty="0" smtClean="0"/>
              <a:t>General corpora: Mechanical Turk and </a:t>
            </a:r>
            <a:r>
              <a:rPr lang="en-US" sz="2800" dirty="0" err="1" smtClean="0"/>
              <a:t>Crowdflower</a:t>
            </a:r>
            <a:endParaRPr lang="en-US" sz="2800" dirty="0" smtClean="0"/>
          </a:p>
          <a:p>
            <a:pPr>
              <a:buFontTx/>
              <a:buChar char="-"/>
            </a:pPr>
            <a:r>
              <a:rPr lang="en-US" sz="2800" dirty="0" smtClean="0"/>
              <a:t>Scientific corpora: expert curators</a:t>
            </a:r>
          </a:p>
          <a:p>
            <a:pPr>
              <a:buFontTx/>
              <a:buChar char="-"/>
            </a:pPr>
            <a:endParaRPr lang="en-US" dirty="0" smtClean="0">
              <a:solidFill>
                <a:srgbClr val="FF0000"/>
              </a:solidFill>
            </a:endParaRPr>
          </a:p>
          <a:p>
            <a:pPr marL="0" indent="0">
              <a:buNone/>
            </a:pPr>
            <a:endParaRPr lang="en-US" b="1" dirty="0">
              <a:solidFill>
                <a:srgbClr val="FF0000"/>
              </a:solidFill>
            </a:endParaRPr>
          </a:p>
          <a:p>
            <a:pPr marL="0" indent="0">
              <a:buNone/>
            </a:pPr>
            <a:endParaRPr lang="en-US" b="1" dirty="0" smtClean="0">
              <a:solidFill>
                <a:srgbClr val="FF0000"/>
              </a:solidFill>
            </a:endParaRPr>
          </a:p>
          <a:p>
            <a:pPr marL="0" indent="0">
              <a:buNone/>
            </a:pPr>
            <a:endParaRPr lang="en-US" dirty="0">
              <a:solidFill>
                <a:srgbClr val="FF0000"/>
              </a:solidFill>
            </a:endParaRPr>
          </a:p>
        </p:txBody>
      </p:sp>
      <p:sp>
        <p:nvSpPr>
          <p:cNvPr id="4" name="TextBox 3"/>
          <p:cNvSpPr txBox="1"/>
          <p:nvPr/>
        </p:nvSpPr>
        <p:spPr>
          <a:xfrm>
            <a:off x="154858" y="6198931"/>
            <a:ext cx="2514600" cy="461665"/>
          </a:xfrm>
          <a:prstGeom prst="rect">
            <a:avLst/>
          </a:prstGeom>
          <a:noFill/>
        </p:spPr>
        <p:txBody>
          <a:bodyPr wrap="square" rtlCol="0">
            <a:spAutoFit/>
          </a:bodyPr>
          <a:lstStyle/>
          <a:p>
            <a:r>
              <a:rPr lang="en-US" sz="1200" dirty="0" smtClean="0"/>
              <a:t>© 2015 </a:t>
            </a:r>
            <a:r>
              <a:rPr lang="en-US" sz="1200" dirty="0" err="1" smtClean="0"/>
              <a:t>Evgeny</a:t>
            </a:r>
            <a:r>
              <a:rPr lang="en-US" sz="1200" dirty="0" smtClean="0"/>
              <a:t> </a:t>
            </a:r>
            <a:r>
              <a:rPr lang="en-US" sz="1200" dirty="0" err="1"/>
              <a:t>Klochikhin</a:t>
            </a:r>
            <a:r>
              <a:rPr lang="en-US" sz="1200" dirty="0"/>
              <a:t>, PhD</a:t>
            </a:r>
          </a:p>
          <a:p>
            <a:r>
              <a:rPr lang="en-US" sz="1200" dirty="0"/>
              <a:t>American Institutes for Research</a:t>
            </a:r>
          </a:p>
        </p:txBody>
      </p:sp>
    </p:spTree>
    <p:extLst>
      <p:ext uri="{BB962C8B-B14F-4D97-AF65-F5344CB8AC3E}">
        <p14:creationId xmlns:p14="http://schemas.microsoft.com/office/powerpoint/2010/main" val="24900277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a:t>
            </a:r>
            <a:r>
              <a:rPr lang="en-US" dirty="0"/>
              <a:t>u</a:t>
            </a:r>
            <a:r>
              <a:rPr lang="en-US" dirty="0" smtClean="0"/>
              <a:t>sual steps</a:t>
            </a:r>
            <a:endParaRPr lang="en-US" dirty="0"/>
          </a:p>
        </p:txBody>
      </p:sp>
      <p:sp>
        <p:nvSpPr>
          <p:cNvPr id="3" name="Content Placeholder 2"/>
          <p:cNvSpPr>
            <a:spLocks noGrp="1"/>
          </p:cNvSpPr>
          <p:nvPr>
            <p:ph idx="1"/>
          </p:nvPr>
        </p:nvSpPr>
        <p:spPr/>
        <p:txBody>
          <a:bodyPr/>
          <a:lstStyle/>
          <a:p>
            <a:r>
              <a:rPr lang="en-US" dirty="0" smtClean="0"/>
              <a:t>Data collection</a:t>
            </a:r>
          </a:p>
          <a:p>
            <a:r>
              <a:rPr lang="en-US" dirty="0" smtClean="0"/>
              <a:t>Data organization</a:t>
            </a:r>
          </a:p>
          <a:p>
            <a:r>
              <a:rPr lang="en-US" dirty="0" smtClean="0"/>
              <a:t>Data cleaning</a:t>
            </a:r>
          </a:p>
          <a:p>
            <a:r>
              <a:rPr lang="en-US" dirty="0" smtClean="0"/>
              <a:t>Pre-processing: remove common stop words, tokenize, TFIDF</a:t>
            </a:r>
          </a:p>
          <a:p>
            <a:r>
              <a:rPr lang="en-US" dirty="0" smtClean="0"/>
              <a:t>Apply method</a:t>
            </a:r>
          </a:p>
          <a:p>
            <a:r>
              <a:rPr lang="en-US" dirty="0" smtClean="0"/>
              <a:t>Post-processing: validation and evaluation</a:t>
            </a:r>
            <a:endParaRPr lang="en-US" dirty="0"/>
          </a:p>
        </p:txBody>
      </p:sp>
      <p:sp>
        <p:nvSpPr>
          <p:cNvPr id="4" name="TextBox 3"/>
          <p:cNvSpPr txBox="1"/>
          <p:nvPr/>
        </p:nvSpPr>
        <p:spPr>
          <a:xfrm>
            <a:off x="154858" y="6198931"/>
            <a:ext cx="2514600" cy="461665"/>
          </a:xfrm>
          <a:prstGeom prst="rect">
            <a:avLst/>
          </a:prstGeom>
          <a:noFill/>
        </p:spPr>
        <p:txBody>
          <a:bodyPr wrap="square" rtlCol="0">
            <a:spAutoFit/>
          </a:bodyPr>
          <a:lstStyle/>
          <a:p>
            <a:r>
              <a:rPr lang="en-US" sz="1200" dirty="0" smtClean="0"/>
              <a:t>© 2015 </a:t>
            </a:r>
            <a:r>
              <a:rPr lang="en-US" sz="1200" dirty="0" err="1" smtClean="0"/>
              <a:t>Evgeny</a:t>
            </a:r>
            <a:r>
              <a:rPr lang="en-US" sz="1200" dirty="0" smtClean="0"/>
              <a:t> </a:t>
            </a:r>
            <a:r>
              <a:rPr lang="en-US" sz="1200" dirty="0" err="1"/>
              <a:t>Klochikhin</a:t>
            </a:r>
            <a:r>
              <a:rPr lang="en-US" sz="1200" dirty="0"/>
              <a:t>, PhD</a:t>
            </a:r>
          </a:p>
          <a:p>
            <a:r>
              <a:rPr lang="en-US" sz="1200" dirty="0"/>
              <a:t>American Institutes for Research</a:t>
            </a:r>
          </a:p>
        </p:txBody>
      </p:sp>
    </p:spTree>
    <p:extLst>
      <p:ext uri="{BB962C8B-B14F-4D97-AF65-F5344CB8AC3E}">
        <p14:creationId xmlns:p14="http://schemas.microsoft.com/office/powerpoint/2010/main" val="31769435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90800"/>
            <a:ext cx="8229600" cy="1143000"/>
          </a:xfrm>
        </p:spPr>
        <p:txBody>
          <a:bodyPr/>
          <a:lstStyle/>
          <a:p>
            <a:r>
              <a:rPr lang="en-US" b="1" dirty="0" smtClean="0"/>
              <a:t>TOPIC MODELING</a:t>
            </a:r>
            <a:endParaRPr lang="en-US" b="1" dirty="0"/>
          </a:p>
        </p:txBody>
      </p:sp>
      <p:sp>
        <p:nvSpPr>
          <p:cNvPr id="3" name="TextBox 2"/>
          <p:cNvSpPr txBox="1"/>
          <p:nvPr/>
        </p:nvSpPr>
        <p:spPr>
          <a:xfrm>
            <a:off x="154858" y="6198931"/>
            <a:ext cx="2514600" cy="461665"/>
          </a:xfrm>
          <a:prstGeom prst="rect">
            <a:avLst/>
          </a:prstGeom>
          <a:noFill/>
        </p:spPr>
        <p:txBody>
          <a:bodyPr wrap="square" rtlCol="0">
            <a:spAutoFit/>
          </a:bodyPr>
          <a:lstStyle/>
          <a:p>
            <a:r>
              <a:rPr lang="en-US" sz="1200" dirty="0" smtClean="0"/>
              <a:t>© 2015 </a:t>
            </a:r>
            <a:r>
              <a:rPr lang="en-US" sz="1200" dirty="0" err="1" smtClean="0"/>
              <a:t>Evgeny</a:t>
            </a:r>
            <a:r>
              <a:rPr lang="en-US" sz="1200" dirty="0" smtClean="0"/>
              <a:t> </a:t>
            </a:r>
            <a:r>
              <a:rPr lang="en-US" sz="1200" dirty="0" err="1"/>
              <a:t>Klochikhin</a:t>
            </a:r>
            <a:r>
              <a:rPr lang="en-US" sz="1200" dirty="0"/>
              <a:t>, PhD</a:t>
            </a:r>
          </a:p>
          <a:p>
            <a:r>
              <a:rPr lang="en-US" sz="1200" dirty="0"/>
              <a:t>American Institutes for Research</a:t>
            </a:r>
          </a:p>
        </p:txBody>
      </p:sp>
    </p:spTree>
    <p:extLst>
      <p:ext uri="{BB962C8B-B14F-4D97-AF65-F5344CB8AC3E}">
        <p14:creationId xmlns:p14="http://schemas.microsoft.com/office/powerpoint/2010/main" val="15402827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TotalTime>
  <Words>963</Words>
  <Application>Microsoft Office PowerPoint</Application>
  <PresentationFormat>On-screen Show (4:3)</PresentationFormat>
  <Paragraphs>117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Text mining and machine learning: examples from life</vt:lpstr>
      <vt:lpstr>PowerPoint Presentation</vt:lpstr>
      <vt:lpstr>PowerPoint Presentation</vt:lpstr>
      <vt:lpstr>Use case #1: Text categorization</vt:lpstr>
      <vt:lpstr>Use case #2: Knowledge discovery</vt:lpstr>
      <vt:lpstr>PowerPoint Presentation</vt:lpstr>
      <vt:lpstr>PowerPoint Presentation</vt:lpstr>
      <vt:lpstr>Implementation: usual steps</vt:lpstr>
      <vt:lpstr>TOPIC MODELING</vt:lpstr>
      <vt:lpstr>What is text: ‘bag-of-words’</vt:lpstr>
      <vt:lpstr>What is topic modeling (D. Newman)</vt:lpstr>
      <vt:lpstr>Examples</vt:lpstr>
      <vt:lpstr>Software</vt:lpstr>
    </vt:vector>
  </TitlesOfParts>
  <Company>American Institutes for Research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Text mining and machine learning: examples from life</dc:title>
  <dc:creator>Klochikhin, Evgeny</dc:creator>
  <cp:lastModifiedBy>Bogle, Lara</cp:lastModifiedBy>
  <cp:revision>15</cp:revision>
  <dcterms:created xsi:type="dcterms:W3CDTF">2015-04-11T01:54:15Z</dcterms:created>
  <dcterms:modified xsi:type="dcterms:W3CDTF">2015-04-17T16:45:19Z</dcterms:modified>
</cp:coreProperties>
</file>