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321" r:id="rId4"/>
    <p:sldMasterId id="2147483674" r:id="rId5"/>
    <p:sldMasterId id="2147484042" r:id="rId6"/>
    <p:sldMasterId id="2147484325" r:id="rId7"/>
    <p:sldMasterId id="2147484332" r:id="rId8"/>
    <p:sldMasterId id="2147484334" r:id="rId9"/>
    <p:sldMasterId id="2147484336" r:id="rId10"/>
    <p:sldMasterId id="2147484338" r:id="rId11"/>
    <p:sldMasterId id="2147484345" r:id="rId12"/>
  </p:sldMasterIdLst>
  <p:notesMasterIdLst>
    <p:notesMasterId r:id="rId26"/>
  </p:notesMasterIdLst>
  <p:handoutMasterIdLst>
    <p:handoutMasterId r:id="rId27"/>
  </p:handoutMasterIdLst>
  <p:sldIdLst>
    <p:sldId id="439" r:id="rId13"/>
    <p:sldId id="452" r:id="rId14"/>
    <p:sldId id="461" r:id="rId15"/>
    <p:sldId id="664" r:id="rId16"/>
    <p:sldId id="665" r:id="rId17"/>
    <p:sldId id="666" r:id="rId18"/>
    <p:sldId id="661" r:id="rId19"/>
    <p:sldId id="662" r:id="rId20"/>
    <p:sldId id="435" r:id="rId21"/>
    <p:sldId id="459" r:id="rId22"/>
    <p:sldId id="460" r:id="rId23"/>
    <p:sldId id="663" r:id="rId24"/>
    <p:sldId id="442" r:id="rId25"/>
  </p:sldIdLst>
  <p:sldSz cx="9144000" cy="6858000" type="screen4x3"/>
  <p:notesSz cx="9309100" cy="7023100"/>
  <p:embeddedFontLst>
    <p:embeddedFont>
      <p:font typeface="ＭＳ Ｐゴシック" panose="020B0600070205080204" pitchFamily="34" charset="-128"/>
      <p:regular r:id="rId28"/>
    </p:embeddedFont>
    <p:embeddedFont>
      <p:font typeface="Franklin Gothic Book" panose="020B0503020102020204" pitchFamily="34" charset="0"/>
      <p:regular r:id="rId29"/>
      <p:italic r:id="rId30"/>
    </p:embeddedFon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Franklin Gothic Demi" panose="020B0703020102020204" pitchFamily="34" charset="0"/>
      <p:regular r:id="rId39"/>
      <p:italic r:id="rId40"/>
    </p:embeddedFont>
  </p:embeddedFont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6D7FF"/>
    <a:srgbClr val="D7ABA9"/>
    <a:srgbClr val="FDB813"/>
    <a:srgbClr val="2727C7"/>
    <a:srgbClr val="253F87"/>
    <a:srgbClr val="26398A"/>
    <a:srgbClr val="283188"/>
    <a:srgbClr val="272789"/>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800" autoAdjust="0"/>
  </p:normalViewPr>
  <p:slideViewPr>
    <p:cSldViewPr snapToGrid="0">
      <p:cViewPr varScale="1">
        <p:scale>
          <a:sx n="64" d="100"/>
          <a:sy n="64" d="100"/>
        </p:scale>
        <p:origin x="528" y="67"/>
      </p:cViewPr>
      <p:guideLst>
        <p:guide orient="horz"/>
        <p:guide/>
      </p:guideLst>
    </p:cSldViewPr>
  </p:slideViewPr>
  <p:outlineViewPr>
    <p:cViewPr>
      <p:scale>
        <a:sx n="33" d="100"/>
        <a:sy n="33" d="100"/>
      </p:scale>
      <p:origin x="0" y="-7747"/>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1243" y="4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5274316"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5274316"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5274316"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41640" y="3336457"/>
            <a:ext cx="6825830" cy="3160156"/>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4"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274316"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160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04722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09363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95193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26233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7376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31314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68298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54607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2523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61612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83245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62042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61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930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970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790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74512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25932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37914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376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7194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533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3234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0946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547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788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3280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749615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240902318"/>
      </p:ext>
    </p:extLst>
  </p:cSld>
  <p:clrMap bg1="lt1" tx1="dk1" bg2="lt2" tx2="dk2" accent1="accent1" accent2="accent2" accent3="accent3" accent4="accent4" accent5="accent5" accent6="accent6" hlink="hlink" folHlink="folHlink"/>
  <p:sldLayoutIdLst>
    <p:sldLayoutId id="2147484333"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50671432"/>
      </p:ext>
    </p:extLst>
  </p:cSld>
  <p:clrMap bg1="lt1" tx1="dk1" bg2="lt2" tx2="dk2" accent1="accent1" accent2="accent2" accent3="accent3" accent4="accent4" accent5="accent5" accent6="accent6" hlink="hlink" folHlink="folHlink"/>
  <p:sldLayoutIdLst>
    <p:sldLayoutId id="2147484335"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148893779"/>
      </p:ext>
    </p:extLst>
  </p:cSld>
  <p:clrMap bg1="lt1" tx1="dk1" bg2="lt2" tx2="dk2" accent1="accent1" accent2="accent2" accent3="accent3" accent4="accent4" accent5="accent5" accent6="accent6" hlink="hlink" folHlink="folHlink"/>
  <p:sldLayoutIdLst>
    <p:sldLayoutId id="2147484337"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369932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717467637"/>
      </p:ext>
    </p:extLst>
  </p:cSld>
  <p:clrMap bg1="lt1" tx1="dk1" bg2="lt2" tx2="dk2" accent1="accent1" accent2="accent2" accent3="accent3" accent4="accent4" accent5="accent5" accent6="accent6" hlink="hlink" folHlink="folHlink"/>
  <p:sldLayoutIdLst>
    <p:sldLayoutId id="2147484346"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mailto:bbroman@air.org" TargetMode="External"/><Relationship Id="rId4" Type="http://schemas.openxmlformats.org/officeDocument/2006/relationships/hyperlink" Target="mailto:fberman@ai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211" y="438150"/>
            <a:ext cx="8228413" cy="3324225"/>
          </a:xfrm>
        </p:spPr>
        <p:txBody>
          <a:bodyPr>
            <a:normAutofit fontScale="90000"/>
          </a:bodyPr>
          <a:lstStyle/>
          <a:p>
            <a:pPr algn="ctr"/>
            <a:r>
              <a:rPr lang="en-US" dirty="0" smtClean="0">
                <a:latin typeface="+mn-lt"/>
              </a:rPr>
              <a:t/>
            </a:r>
            <a:br>
              <a:rPr lang="en-US" dirty="0" smtClean="0">
                <a:latin typeface="+mn-lt"/>
              </a:rPr>
            </a:br>
            <a:r>
              <a:rPr lang="en-US" sz="1200" dirty="0">
                <a:latin typeface="+mn-lt"/>
              </a:rPr>
              <a:t/>
            </a:r>
            <a:br>
              <a:rPr lang="en-US" sz="1200" dirty="0">
                <a:latin typeface="+mn-lt"/>
              </a:rPr>
            </a:br>
            <a:r>
              <a:rPr lang="en-US" sz="1200" dirty="0" smtClean="0">
                <a:latin typeface="+mn-lt"/>
              </a:rPr>
              <a:t/>
            </a:r>
            <a:br>
              <a:rPr lang="en-US" sz="1200" dirty="0" smtClean="0">
                <a:latin typeface="+mn-lt"/>
              </a:rPr>
            </a:br>
            <a:r>
              <a:rPr lang="en-US" sz="2200" dirty="0" smtClean="0">
                <a:latin typeface="+mn-lt"/>
              </a:rPr>
              <a:t>American Institutes for Research /</a:t>
            </a:r>
            <a:br>
              <a:rPr lang="en-US" sz="2200" dirty="0" smtClean="0">
                <a:latin typeface="+mn-lt"/>
              </a:rPr>
            </a:br>
            <a:r>
              <a:rPr lang="en-US" sz="2200" dirty="0" smtClean="0">
                <a:latin typeface="+mn-lt"/>
              </a:rPr>
              <a:t>National Center on Family Homelessness</a:t>
            </a:r>
            <a:r>
              <a:rPr lang="en-US" sz="2700" dirty="0" smtClean="0">
                <a:latin typeface="+mn-lt"/>
              </a:rPr>
              <a:t/>
            </a:r>
            <a:br>
              <a:rPr lang="en-US" sz="2700" dirty="0" smtClean="0">
                <a:latin typeface="+mn-lt"/>
              </a:rPr>
            </a:br>
            <a:r>
              <a:rPr lang="en-US" dirty="0" smtClean="0">
                <a:latin typeface="+mn-lt"/>
              </a:rPr>
              <a:t/>
            </a:r>
            <a:br>
              <a:rPr lang="en-US" dirty="0" smtClean="0">
                <a:latin typeface="+mn-lt"/>
              </a:rPr>
            </a:br>
            <a:r>
              <a:rPr lang="en-US" sz="4200" dirty="0" smtClean="0">
                <a:latin typeface="+mn-lt"/>
              </a:rPr>
              <a:t>Transitional Housing for Survivors of Domestic and Sexual Violence:  A 2014-15 Snapshot</a:t>
            </a:r>
          </a:p>
        </p:txBody>
      </p:sp>
      <p:sp>
        <p:nvSpPr>
          <p:cNvPr id="7171" name="Subtitle 2"/>
          <p:cNvSpPr>
            <a:spLocks noGrp="1"/>
          </p:cNvSpPr>
          <p:nvPr>
            <p:ph type="body" sz="quarter" idx="12"/>
          </p:nvPr>
        </p:nvSpPr>
        <p:spPr>
          <a:xfrm>
            <a:off x="687388" y="4524375"/>
            <a:ext cx="8224837" cy="581024"/>
          </a:xfrm>
        </p:spPr>
        <p:txBody>
          <a:bodyPr>
            <a:noAutofit/>
          </a:bodyPr>
          <a:lstStyle/>
          <a:p>
            <a:pPr algn="ctr"/>
            <a:r>
              <a:rPr lang="en-US" dirty="0" smtClean="0">
                <a:solidFill>
                  <a:schemeClr val="bg1"/>
                </a:solidFill>
              </a:rPr>
              <a:t>Project Methodology / Approach</a:t>
            </a:r>
            <a:endParaRPr lang="en-US" dirty="0">
              <a:solidFill>
                <a:schemeClr val="bg1"/>
              </a:solidFill>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Copyright © 2015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34665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318053"/>
            <a:ext cx="8224837" cy="1449787"/>
          </a:xfrm>
        </p:spPr>
        <p:txBody>
          <a:bodyPr>
            <a:normAutofit/>
          </a:bodyPr>
          <a:lstStyle/>
          <a:p>
            <a:r>
              <a:rPr lang="en-US" sz="3200" b="1" dirty="0">
                <a:solidFill>
                  <a:srgbClr val="0070C0"/>
                </a:solidFill>
              </a:rPr>
              <a:t>Mid-Course Analysis</a:t>
            </a:r>
          </a:p>
        </p:txBody>
      </p:sp>
      <p:sp>
        <p:nvSpPr>
          <p:cNvPr id="9" name="Content Placeholder 2"/>
          <p:cNvSpPr>
            <a:spLocks noGrp="1"/>
          </p:cNvSpPr>
          <p:nvPr>
            <p:ph idx="1"/>
          </p:nvPr>
        </p:nvSpPr>
        <p:spPr>
          <a:xfrm>
            <a:off x="652260" y="1942107"/>
            <a:ext cx="8224699" cy="4138653"/>
          </a:xfrm>
        </p:spPr>
        <p:txBody>
          <a:bodyPr/>
          <a:lstStyle/>
          <a:p>
            <a:pPr marL="182880" indent="-182880">
              <a:spcBef>
                <a:spcPts val="500"/>
              </a:spcBef>
            </a:pPr>
            <a:r>
              <a:rPr lang="en-US" dirty="0" smtClean="0"/>
              <a:t>Input de-identified interview transcripts into NVivo Software</a:t>
            </a:r>
          </a:p>
          <a:p>
            <a:pPr marL="182880" indent="-182880">
              <a:spcBef>
                <a:spcPts val="500"/>
              </a:spcBef>
            </a:pPr>
            <a:r>
              <a:rPr lang="en-US" dirty="0" smtClean="0"/>
              <a:t>Code provider answers according to topic area discussed</a:t>
            </a:r>
          </a:p>
          <a:p>
            <a:pPr marL="182880" indent="-182880">
              <a:spcBef>
                <a:spcPts val="500"/>
              </a:spcBef>
            </a:pPr>
            <a:r>
              <a:rPr lang="en-US" dirty="0" smtClean="0"/>
              <a:t>Compile interview excerpts addressing specific topic areas</a:t>
            </a:r>
          </a:p>
          <a:p>
            <a:pPr marL="182880" indent="-182880">
              <a:lnSpc>
                <a:spcPct val="95000"/>
              </a:lnSpc>
              <a:spcBef>
                <a:spcPts val="500"/>
              </a:spcBef>
            </a:pPr>
            <a:r>
              <a:rPr lang="en-US" dirty="0" smtClean="0"/>
              <a:t>Send topic-specific sets of de-identified provider comments to Project Advisory Team</a:t>
            </a:r>
          </a:p>
          <a:p>
            <a:pPr marL="182880" indent="-182880">
              <a:lnSpc>
                <a:spcPct val="95000"/>
              </a:lnSpc>
              <a:spcBef>
                <a:spcPts val="500"/>
              </a:spcBef>
            </a:pPr>
            <a:r>
              <a:rPr lang="en-US" dirty="0" smtClean="0"/>
              <a:t>13 Topic-specific discussions with Project Advisory Team –   (a) what are providers telling us? (b) what questions do provider comments raise? (c) what additional information is needed? (d) which questions can we stop asking? etc.</a:t>
            </a:r>
          </a:p>
          <a:p>
            <a:pPr marL="182880" indent="-182880">
              <a:spcBef>
                <a:spcPts val="500"/>
              </a:spcBef>
            </a:pPr>
            <a:r>
              <a:rPr lang="en-US" dirty="0" smtClean="0"/>
              <a:t>Ongoing literature review</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351874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3200" b="1" dirty="0">
                <a:solidFill>
                  <a:srgbClr val="0070C0"/>
                </a:solidFill>
              </a:rPr>
              <a:t>Finishing Data Collection / Integration</a:t>
            </a:r>
          </a:p>
        </p:txBody>
      </p:sp>
      <p:sp>
        <p:nvSpPr>
          <p:cNvPr id="9" name="Content Placeholder 2"/>
          <p:cNvSpPr>
            <a:spLocks noGrp="1"/>
          </p:cNvSpPr>
          <p:nvPr>
            <p:ph idx="1"/>
          </p:nvPr>
        </p:nvSpPr>
        <p:spPr>
          <a:xfrm>
            <a:off x="581892" y="2055813"/>
            <a:ext cx="8330334" cy="3732737"/>
          </a:xfrm>
        </p:spPr>
        <p:txBody>
          <a:bodyPr/>
          <a:lstStyle/>
          <a:p>
            <a:pPr marL="182880" indent="-182880">
              <a:buFont typeface="Arial" panose="020B0604020202020204" pitchFamily="34" charset="0"/>
              <a:buChar char="•"/>
            </a:pPr>
            <a:r>
              <a:rPr lang="en-US" dirty="0" smtClean="0"/>
              <a:t>Periodic revisions to Protocol and to the Coding Protocol</a:t>
            </a:r>
          </a:p>
          <a:p>
            <a:pPr marL="182880" indent="-182880">
              <a:buFont typeface="Arial" panose="020B0604020202020204" pitchFamily="34" charset="0"/>
              <a:buChar char="•"/>
            </a:pPr>
            <a:r>
              <a:rPr lang="en-US" dirty="0" smtClean="0"/>
              <a:t>Another 70 TH provider interviews + two “special” interviews </a:t>
            </a:r>
          </a:p>
          <a:p>
            <a:pPr marL="182880" indent="-182880">
              <a:buFont typeface="Arial" panose="020B0604020202020204" pitchFamily="34" charset="0"/>
              <a:buChar char="•"/>
            </a:pPr>
            <a:r>
              <a:rPr lang="en-US" dirty="0" smtClean="0"/>
              <a:t>Finish coding and de-identifying all interview transcripts</a:t>
            </a:r>
          </a:p>
          <a:p>
            <a:pPr marL="182880" indent="-182880">
              <a:buFont typeface="Arial" panose="020B0604020202020204" pitchFamily="34" charset="0"/>
              <a:buChar char="•"/>
            </a:pPr>
            <a:r>
              <a:rPr lang="en-US" dirty="0" smtClean="0"/>
              <a:t>Compile interview excerpts addressing specific topic areas</a:t>
            </a:r>
          </a:p>
          <a:p>
            <a:pPr marL="182880" indent="-182880">
              <a:buFont typeface="Arial" panose="020B0604020202020204" pitchFamily="34" charset="0"/>
              <a:buChar char="•"/>
            </a:pPr>
            <a:r>
              <a:rPr lang="en-US" dirty="0" smtClean="0"/>
              <a:t>Consolidate provider comments: (a) include all possible comments; (b) edit for clarity and brevity, preserve content; and (c) keep comments in chronologic order, avoiding bias</a:t>
            </a:r>
            <a:endParaRPr lang="en-US" dirty="0"/>
          </a:p>
          <a:p>
            <a:pPr marL="182880" indent="-182880">
              <a:buFont typeface="Arial" panose="020B0604020202020204" pitchFamily="34" charset="0"/>
              <a:buChar char="•"/>
            </a:pPr>
            <a:r>
              <a:rPr lang="en-US" dirty="0" smtClean="0"/>
              <a:t>Consolidate / reorganize taxonomy of topics for clarity</a:t>
            </a:r>
          </a:p>
          <a:p>
            <a:pPr marL="182880" indent="-182880">
              <a:buFont typeface="Arial" panose="020B0604020202020204" pitchFamily="34" charset="0"/>
              <a:buChar char="•"/>
            </a:pPr>
            <a:r>
              <a:rPr lang="en-US" dirty="0" smtClean="0"/>
              <a:t>Continue literature review</a:t>
            </a:r>
          </a:p>
        </p:txBody>
      </p:sp>
      <p:sp>
        <p:nvSpPr>
          <p:cNvPr id="8"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182406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105780"/>
            <a:ext cx="8224837" cy="668125"/>
          </a:xfrm>
        </p:spPr>
        <p:txBody>
          <a:bodyPr>
            <a:normAutofit fontScale="90000"/>
          </a:bodyPr>
          <a:lstStyle/>
          <a:p>
            <a:r>
              <a:rPr lang="en-US" sz="3200" b="1" dirty="0">
                <a:solidFill>
                  <a:srgbClr val="0070C0"/>
                </a:solidFill>
              </a:rPr>
              <a:t>The topics are </a:t>
            </a: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interrelated</a:t>
            </a:r>
            <a:r>
              <a:rPr lang="en-US" sz="3200" b="1" dirty="0">
                <a:solidFill>
                  <a:srgbClr val="0070C0"/>
                </a:solidFill>
              </a:rPr>
              <a:t>. </a:t>
            </a:r>
            <a:endParaRPr lang="en-US" sz="2000" dirty="0">
              <a:solidFill>
                <a:schemeClr val="accent1">
                  <a:lumMod val="75000"/>
                </a:schemeClr>
              </a:solidFill>
              <a:latin typeface="+mn-lt"/>
            </a:endParaRPr>
          </a:p>
        </p:txBody>
      </p:sp>
      <p:pic>
        <p:nvPicPr>
          <p:cNvPr id="2" name="Content Placeholder 1" descr="Shows six circles all interconnected.  Circles are labeled: &quot;definition of success,&quot; &quot;participant selection,&quot; &quot;type of program housing,&quot; &quot;staffing,&quot; &quot;funding,&quot; and &quot;length of stay.&quot;" title="Topics are Interrela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0733" y="886415"/>
            <a:ext cx="5004466" cy="4987675"/>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extLst>
      <p:ext uri="{BB962C8B-B14F-4D97-AF65-F5344CB8AC3E}">
        <p14:creationId xmlns:p14="http://schemas.microsoft.com/office/powerpoint/2010/main" val="194439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a:xfrm>
            <a:off x="628650" y="365125"/>
            <a:ext cx="7886700" cy="1325563"/>
          </a:xfrm>
          <a:prstGeom prst="rect">
            <a:avLst/>
          </a:prstGeom>
        </p:spPr>
        <p:txBody>
          <a:bodyPr/>
          <a:lstStyle/>
          <a:p>
            <a:r>
              <a:rPr lang="en-US" dirty="0" smtClean="0"/>
              <a:t>Thank You!</a:t>
            </a:r>
            <a:endParaRPr lang="en-US" dirty="0"/>
          </a:p>
        </p:txBody>
      </p:sp>
      <p:sp>
        <p:nvSpPr>
          <p:cNvPr id="5" name="Content Placeholder 2"/>
          <p:cNvSpPr txBox="1">
            <a:spLocks/>
          </p:cNvSpPr>
          <p:nvPr/>
        </p:nvSpPr>
        <p:spPr>
          <a:xfrm>
            <a:off x="630238" y="323851"/>
            <a:ext cx="8224837" cy="2486024"/>
          </a:xfrm>
          <a:prstGeom prst="rect">
            <a:avLst/>
          </a:prstGeom>
        </p:spPr>
        <p:txBody>
          <a:bodyPr/>
          <a:lst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E76A0"/>
              </a:buClr>
            </a:pPr>
            <a:endParaRPr lang="en-US" sz="2800" dirty="0" smtClean="0">
              <a:solidFill>
                <a:srgbClr val="FFFFFF">
                  <a:lumMod val="65000"/>
                </a:srgbClr>
              </a:solidFill>
              <a:ea typeface="ＭＳ Ｐゴシック" charset="-128"/>
            </a:endParaRPr>
          </a:p>
          <a:p>
            <a:pPr algn="ctr">
              <a:spcAft>
                <a:spcPts val="600"/>
              </a:spcAft>
              <a:buClr>
                <a:srgbClr val="4E76A0"/>
              </a:buClr>
            </a:pPr>
            <a:r>
              <a:rPr lang="en-US" sz="2800" b="1" dirty="0" smtClean="0">
                <a:ea typeface="ＭＳ Ｐゴシック" charset="-128"/>
              </a:rPr>
              <a:t>Thank You! </a:t>
            </a:r>
          </a:p>
          <a:p>
            <a:pPr algn="ctr">
              <a:buClr>
                <a:srgbClr val="4E76A0"/>
              </a:buClr>
            </a:pPr>
            <a:r>
              <a:rPr lang="en-US" sz="2200" dirty="0" smtClean="0">
                <a:ea typeface="ＭＳ Ｐゴシック" charset="-128"/>
              </a:rPr>
              <a:t>For more information visit: </a:t>
            </a:r>
            <a:r>
              <a:rPr lang="en-US" sz="2400" dirty="0" smtClean="0">
                <a:ea typeface="ＭＳ Ｐゴシック" charset="-128"/>
                <a:hlinkClick r:id="rId3"/>
              </a:rPr>
              <a:t>www.air.org/THforSurvivors</a:t>
            </a:r>
            <a:endParaRPr lang="en-US" sz="2400" dirty="0">
              <a:ea typeface="ＭＳ Ｐゴシック" charset="-128"/>
            </a:endParaRPr>
          </a:p>
        </p:txBody>
      </p:sp>
      <p:sp>
        <p:nvSpPr>
          <p:cNvPr id="2" name="Text Placeholder 1"/>
          <p:cNvSpPr>
            <a:spLocks noGrp="1"/>
          </p:cNvSpPr>
          <p:nvPr>
            <p:ph type="body" sz="quarter" idx="10"/>
          </p:nvPr>
        </p:nvSpPr>
        <p:spPr>
          <a:xfrm>
            <a:off x="351129" y="2094665"/>
            <a:ext cx="8783053" cy="2809462"/>
          </a:xfrm>
        </p:spPr>
        <p:txBody>
          <a:bodyPr lIns="0" rIns="0" numCol="2" spcCol="274320"/>
          <a:lstStyle/>
          <a:p>
            <a:pPr lvl="0"/>
            <a:r>
              <a:rPr lang="en-US" b="1" dirty="0"/>
              <a:t>Fred Berman,			</a:t>
            </a:r>
          </a:p>
          <a:p>
            <a:pPr lvl="0">
              <a:spcAft>
                <a:spcPts val="600"/>
              </a:spcAft>
            </a:pPr>
            <a:r>
              <a:rPr lang="en-US" i="1" dirty="0"/>
              <a:t>Senior Associate</a:t>
            </a:r>
            <a:r>
              <a:rPr lang="en-US" sz="1700" dirty="0"/>
              <a:t>		</a:t>
            </a:r>
          </a:p>
          <a:p>
            <a:pPr lvl="0"/>
            <a:r>
              <a:rPr lang="en-US" sz="1900" b="1" dirty="0"/>
              <a:t>American Institutes for </a:t>
            </a:r>
            <a:r>
              <a:rPr lang="en-US" sz="1900" b="1" dirty="0" smtClean="0"/>
              <a:t>Research</a:t>
            </a:r>
            <a:endParaRPr lang="en-US" sz="1900" b="1" dirty="0"/>
          </a:p>
          <a:p>
            <a:pPr lvl="0"/>
            <a:r>
              <a:rPr lang="en-US" sz="1700" b="1" dirty="0"/>
              <a:t>National Center on Family </a:t>
            </a:r>
            <a:r>
              <a:rPr lang="en-US" sz="1700" b="1" dirty="0" smtClean="0"/>
              <a:t>Homelessness</a:t>
            </a:r>
            <a:endParaRPr lang="en-US" sz="1700" b="1" dirty="0"/>
          </a:p>
          <a:p>
            <a:pPr lvl="0"/>
            <a:r>
              <a:rPr lang="en-US" sz="1700" dirty="0"/>
              <a:t>201 Jones Rd. – Suite #1		</a:t>
            </a:r>
          </a:p>
          <a:p>
            <a:pPr lvl="0"/>
            <a:r>
              <a:rPr lang="en-US" sz="1700" dirty="0"/>
              <a:t>Waltham, MA 02451		</a:t>
            </a:r>
          </a:p>
          <a:p>
            <a:pPr lvl="0"/>
            <a:r>
              <a:rPr lang="en-US" sz="1700" dirty="0"/>
              <a:t>Telephone: 781-373-7065		</a:t>
            </a:r>
          </a:p>
          <a:p>
            <a:pPr lvl="0"/>
            <a:r>
              <a:rPr lang="en-US" sz="1700" dirty="0"/>
              <a:t>Email: </a:t>
            </a:r>
            <a:r>
              <a:rPr lang="en-US" sz="1700" dirty="0" smtClean="0">
                <a:hlinkClick r:id="rId4"/>
              </a:rPr>
              <a:t>fberman@air.org</a:t>
            </a:r>
            <a:endParaRPr lang="en-US" sz="1700" dirty="0"/>
          </a:p>
          <a:p>
            <a:pPr lvl="0"/>
            <a:endParaRPr lang="en-US" sz="1700" dirty="0"/>
          </a:p>
          <a:p>
            <a:pPr lvl="0"/>
            <a:r>
              <a:rPr lang="en-US" b="1" dirty="0"/>
              <a:t>Barbara Broman,</a:t>
            </a:r>
          </a:p>
          <a:p>
            <a:pPr lvl="0">
              <a:spcAft>
                <a:spcPts val="600"/>
              </a:spcAft>
            </a:pPr>
            <a:r>
              <a:rPr lang="en-US" i="1" dirty="0"/>
              <a:t>Managing Director</a:t>
            </a:r>
          </a:p>
          <a:p>
            <a:pPr lvl="0"/>
            <a:r>
              <a:rPr lang="en-US" sz="1900" b="1" dirty="0"/>
              <a:t>American Institutes for Research</a:t>
            </a:r>
          </a:p>
          <a:p>
            <a:pPr lvl="0"/>
            <a:r>
              <a:rPr lang="en-US" sz="1700" dirty="0"/>
              <a:t>1000 Thomas Jefferson St. NW</a:t>
            </a:r>
          </a:p>
          <a:p>
            <a:pPr lvl="0"/>
            <a:r>
              <a:rPr lang="en-US" sz="1700" dirty="0"/>
              <a:t>Washington, DC 20007</a:t>
            </a:r>
          </a:p>
          <a:p>
            <a:pPr lvl="0"/>
            <a:r>
              <a:rPr lang="en-US" sz="1700" dirty="0"/>
              <a:t>Telephone: 202-403-5118</a:t>
            </a:r>
          </a:p>
          <a:p>
            <a:pPr lvl="0"/>
            <a:r>
              <a:rPr lang="en-US" sz="1700" dirty="0"/>
              <a:t>Email: </a:t>
            </a:r>
            <a:r>
              <a:rPr lang="en-US" sz="1700" dirty="0">
                <a:hlinkClick r:id="rId5"/>
              </a:rPr>
              <a:t>bbroman@air.org</a:t>
            </a:r>
            <a:endParaRPr lang="en-US" sz="1700" dirty="0" smtClean="0"/>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a:solidFill>
                  <a:srgbClr val="4E76A0">
                    <a:lumMod val="75000"/>
                  </a:srgbClr>
                </a:solidFill>
              </a:rPr>
              <a:pPr algn="r"/>
              <a:t>13</a:t>
            </a:fld>
            <a:endParaRPr dirty="0">
              <a:solidFill>
                <a:srgbClr val="4E76A0">
                  <a:lumMod val="75000"/>
                </a:srgbClr>
              </a:solidFill>
            </a:endParaRPr>
          </a:p>
        </p:txBody>
      </p:sp>
    </p:spTree>
    <p:extLst>
      <p:ext uri="{BB962C8B-B14F-4D97-AF65-F5344CB8AC3E}">
        <p14:creationId xmlns:p14="http://schemas.microsoft.com/office/powerpoint/2010/main" val="3633551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7" y="655983"/>
            <a:ext cx="7840247" cy="1884460"/>
          </a:xfrm>
        </p:spPr>
        <p:txBody>
          <a:bodyPr>
            <a:normAutofit fontScale="90000"/>
          </a:bodyPr>
          <a:lstStyle/>
          <a:p>
            <a:r>
              <a:rPr lang="en-US" b="1" i="1" dirty="0">
                <a:solidFill>
                  <a:schemeClr val="tx1"/>
                </a:solidFill>
              </a:rPr>
              <a:t>Transitional Housing for Survivors of Domestic and Sexual Violence: </a:t>
            </a:r>
            <a:r>
              <a:rPr lang="en-US" b="1" i="1" dirty="0" smtClean="0">
                <a:solidFill>
                  <a:schemeClr val="tx1"/>
                </a:solidFill>
              </a:rPr>
              <a:t/>
            </a:r>
            <a:br>
              <a:rPr lang="en-US" b="1" i="1" dirty="0" smtClean="0">
                <a:solidFill>
                  <a:schemeClr val="tx1"/>
                </a:solidFill>
              </a:rPr>
            </a:br>
            <a:r>
              <a:rPr lang="en-US" dirty="0" smtClean="0">
                <a:solidFill>
                  <a:schemeClr val="accent1">
                    <a:lumMod val="75000"/>
                  </a:schemeClr>
                </a:solidFill>
              </a:rPr>
              <a:t>A 2014</a:t>
            </a:r>
            <a:r>
              <a:rPr lang="en-US" sz="1100" dirty="0" smtClean="0">
                <a:solidFill>
                  <a:schemeClr val="accent1">
                    <a:lumMod val="75000"/>
                  </a:schemeClr>
                </a:solidFill>
              </a:rPr>
              <a:t> </a:t>
            </a:r>
            <a:r>
              <a:rPr lang="en-US" dirty="0" smtClean="0">
                <a:solidFill>
                  <a:schemeClr val="accent1">
                    <a:lumMod val="75000"/>
                  </a:schemeClr>
                </a:solidFill>
              </a:rPr>
              <a:t>–15 </a:t>
            </a:r>
            <a:r>
              <a:rPr lang="en-US" dirty="0">
                <a:solidFill>
                  <a:schemeClr val="accent1">
                    <a:lumMod val="75000"/>
                  </a:schemeClr>
                </a:solidFill>
              </a:rPr>
              <a:t>Snapshot</a:t>
            </a:r>
            <a:endParaRPr lang="en-US" dirty="0" smtClean="0">
              <a:solidFill>
                <a:schemeClr val="accent1">
                  <a:lumMod val="75000"/>
                </a:schemeClr>
              </a:solidFill>
            </a:endParaRPr>
          </a:p>
        </p:txBody>
      </p:sp>
      <p:sp>
        <p:nvSpPr>
          <p:cNvPr id="9" name="Content Placeholder 2"/>
          <p:cNvSpPr>
            <a:spLocks noGrp="1"/>
          </p:cNvSpPr>
          <p:nvPr>
            <p:ph idx="1"/>
          </p:nvPr>
        </p:nvSpPr>
        <p:spPr>
          <a:xfrm>
            <a:off x="687526" y="2941983"/>
            <a:ext cx="8224699" cy="2782956"/>
          </a:xfrm>
        </p:spPr>
        <p:txBody>
          <a:bodyPr/>
          <a:lstStyle/>
          <a:p>
            <a:pPr marL="0" indent="0">
              <a:buNone/>
            </a:pPr>
            <a:r>
              <a:rPr lang="en-US" b="1" i="1" dirty="0" smtClean="0"/>
              <a:t>Presenter:</a:t>
            </a:r>
          </a:p>
          <a:p>
            <a:pPr marL="182880" indent="0">
              <a:spcAft>
                <a:spcPts val="4800"/>
              </a:spcAft>
              <a:buNone/>
            </a:pPr>
            <a:r>
              <a:rPr lang="en-US" dirty="0" smtClean="0"/>
              <a:t>Fred Berman, </a:t>
            </a:r>
            <a:r>
              <a:rPr lang="en-US" sz="2000" i="1" dirty="0"/>
              <a:t>Senior Associate, </a:t>
            </a:r>
            <a:r>
              <a:rPr lang="en-US" sz="2000" dirty="0"/>
              <a:t>American Institutes for </a:t>
            </a:r>
            <a:r>
              <a:rPr lang="en-US" sz="2000" dirty="0" smtClean="0"/>
              <a:t>Research</a:t>
            </a:r>
            <a:r>
              <a:rPr lang="en-US" sz="800" dirty="0" smtClean="0"/>
              <a:t> </a:t>
            </a:r>
            <a:r>
              <a:rPr lang="en-US" sz="2000" dirty="0" smtClean="0"/>
              <a:t>/ National </a:t>
            </a:r>
            <a:r>
              <a:rPr lang="en-US" sz="2000" dirty="0"/>
              <a:t>Center on Family </a:t>
            </a:r>
            <a:r>
              <a:rPr lang="en-US" sz="2000" dirty="0" smtClean="0"/>
              <a:t>Homelessness</a:t>
            </a:r>
          </a:p>
          <a:p>
            <a:pPr marL="182880" lvl="1" indent="0">
              <a:buNone/>
            </a:pPr>
            <a:r>
              <a:rPr lang="en-US" sz="1400" dirty="0">
                <a:latin typeface="Calibri" panose="020F0502020204030204" pitchFamily="34" charset="0"/>
                <a:ea typeface="Calibri" panose="020F0502020204030204" pitchFamily="34" charset="0"/>
                <a:cs typeface="Times New Roman" panose="02020603050405020304" pitchFamily="18" charset="0"/>
              </a:rPr>
              <a:t>This project was supported by Grant No. 2012-TA-AX-K003 awarded by the Office on Violence Against Women, U.S. Department of Justice. The opinions, findings, conclusions, and recommendations expressed in this publication are those of the author and do not necessarily reflect the views of the Department of Justice, Office on Violence Against Women</a:t>
            </a:r>
            <a:r>
              <a:rPr lang="en-US" sz="900" dirty="0" smtClean="0">
                <a:latin typeface="Calibri" panose="020F0502020204030204" pitchFamily="34" charset="0"/>
                <a:ea typeface="Calibri" panose="020F0502020204030204" pitchFamily="34" charset="0"/>
                <a:cs typeface="Times New Roman" panose="02020603050405020304" pitchFamily="18" charset="0"/>
              </a:rPr>
              <a:t>.</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4087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398738"/>
            <a:ext cx="8224837" cy="1373587"/>
          </a:xfrm>
        </p:spPr>
        <p:txBody>
          <a:bodyPr>
            <a:normAutofit/>
          </a:bodyPr>
          <a:lstStyle/>
          <a:p>
            <a:r>
              <a:rPr lang="en-US" sz="3200" b="1" dirty="0">
                <a:solidFill>
                  <a:srgbClr val="0070C0"/>
                </a:solidFill>
              </a:rPr>
              <a:t>What’s on the Project Webpage?</a:t>
            </a:r>
          </a:p>
        </p:txBody>
      </p:sp>
      <p:sp>
        <p:nvSpPr>
          <p:cNvPr id="9" name="Content Placeholder 2"/>
          <p:cNvSpPr>
            <a:spLocks noGrp="1"/>
          </p:cNvSpPr>
          <p:nvPr>
            <p:ph idx="1"/>
          </p:nvPr>
        </p:nvSpPr>
        <p:spPr>
          <a:xfrm>
            <a:off x="687526" y="2019953"/>
            <a:ext cx="8224699" cy="3852006"/>
          </a:xfrm>
        </p:spPr>
        <p:txBody>
          <a:bodyPr/>
          <a:lstStyle/>
          <a:p>
            <a:pPr marL="0" indent="0">
              <a:buNone/>
            </a:pPr>
            <a:r>
              <a:rPr lang="en-US" dirty="0"/>
              <a:t>The project webpage is </a:t>
            </a:r>
            <a:r>
              <a:rPr lang="en-US" b="1" dirty="0" smtClean="0">
                <a:solidFill>
                  <a:srgbClr val="000000"/>
                </a:solidFill>
                <a:hlinkClick r:id="rId3"/>
              </a:rPr>
              <a:t>www.air.org/THforSurvivors</a:t>
            </a:r>
            <a:r>
              <a:rPr lang="en-US" dirty="0"/>
              <a:t>. The webpage contains links to </a:t>
            </a:r>
          </a:p>
          <a:p>
            <a:r>
              <a:rPr lang="en-US" dirty="0" smtClean="0"/>
              <a:t>The 12 chapters of the </a:t>
            </a:r>
            <a:r>
              <a:rPr lang="en-US" b="1" i="1" dirty="0" smtClean="0"/>
              <a:t>Report</a:t>
            </a:r>
            <a:r>
              <a:rPr lang="en-US" dirty="0" smtClean="0"/>
              <a:t>, each with an executive summary and a reference list;</a:t>
            </a:r>
          </a:p>
          <a:p>
            <a:r>
              <a:rPr lang="en-US" dirty="0" smtClean="0"/>
              <a:t>The Methodology webinar and four </a:t>
            </a:r>
            <a:r>
              <a:rPr lang="en-US" b="1" i="1" dirty="0" smtClean="0"/>
              <a:t>Overview webinars</a:t>
            </a:r>
            <a:r>
              <a:rPr lang="en-US" dirty="0" smtClean="0"/>
              <a:t>;</a:t>
            </a:r>
          </a:p>
          <a:p>
            <a:r>
              <a:rPr lang="en-US" dirty="0" smtClean="0"/>
              <a:t>Four brief </a:t>
            </a:r>
            <a:r>
              <a:rPr lang="en-US" b="1" i="1" dirty="0" smtClean="0"/>
              <a:t>podcast interviews </a:t>
            </a:r>
            <a:r>
              <a:rPr lang="en-US" dirty="0" smtClean="0"/>
              <a:t>highlighting the approaches of some of the providers we interviewed; and</a:t>
            </a:r>
          </a:p>
          <a:p>
            <a:r>
              <a:rPr lang="en-US" b="1" i="1" dirty="0" smtClean="0"/>
              <a:t>Broadsides</a:t>
            </a:r>
            <a:r>
              <a:rPr lang="en-US" dirty="0" smtClean="0"/>
              <a:t> highlighting two of the many important topic areas this report addresses.</a:t>
            </a:r>
          </a:p>
        </p:txBody>
      </p:sp>
      <p:sp>
        <p:nvSpPr>
          <p:cNvPr id="8" name="Slide Number Placeholder 2"/>
          <p:cNvSpPr>
            <a:spLocks noGrp="1"/>
          </p:cNvSpPr>
          <p:nvPr>
            <p:ph type="sldNum" sz="quarter" idx="10"/>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364745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smtClean="0">
                <a:solidFill>
                  <a:schemeClr val="tx1"/>
                </a:solidFill>
              </a:rPr>
              <a:t>(Overview Webinar #1</a:t>
            </a:r>
            <a:r>
              <a:rPr lang="en-US" sz="2800" b="1" dirty="0">
                <a:solidFill>
                  <a:schemeClr val="tx1"/>
                </a:solidFill>
              </a:rPr>
              <a:t>)</a:t>
            </a:r>
            <a:endParaRPr lang="en-US" sz="3200" b="1" dirty="0">
              <a:solidFill>
                <a:schemeClr val="tx1"/>
              </a:solidFill>
            </a:endParaRPr>
          </a:p>
        </p:txBody>
      </p:sp>
      <p:sp>
        <p:nvSpPr>
          <p:cNvPr id="9" name="Content Placeholder 2"/>
          <p:cNvSpPr>
            <a:spLocks noGrp="1"/>
          </p:cNvSpPr>
          <p:nvPr>
            <p:ph idx="1"/>
          </p:nvPr>
        </p:nvSpPr>
        <p:spPr>
          <a:xfrm>
            <a:off x="701040" y="2423160"/>
            <a:ext cx="8442960" cy="2491740"/>
          </a:xfrm>
        </p:spPr>
        <p:txBody>
          <a:bodyPr/>
          <a:lstStyle/>
          <a:p>
            <a:pPr>
              <a:spcAft>
                <a:spcPts val="1200"/>
              </a:spcAft>
            </a:pPr>
            <a:r>
              <a:rPr lang="en-US" sz="2000" dirty="0" smtClean="0"/>
              <a:t>#</a:t>
            </a:r>
            <a:r>
              <a:rPr lang="en-US" sz="2000" dirty="0"/>
              <a:t>01 </a:t>
            </a:r>
            <a:r>
              <a:rPr lang="en-US" sz="2000" dirty="0" smtClean="0"/>
              <a:t>-	</a:t>
            </a:r>
            <a:r>
              <a:rPr lang="en-US" sz="2000" b="1" i="1" dirty="0" smtClean="0"/>
              <a:t>Definition </a:t>
            </a:r>
            <a:r>
              <a:rPr lang="en-US" sz="2000" b="1" i="1" dirty="0"/>
              <a:t>of </a:t>
            </a:r>
            <a:r>
              <a:rPr lang="en-US" sz="2000" b="1" i="1" dirty="0" smtClean="0"/>
              <a:t>“Success” </a:t>
            </a:r>
            <a:r>
              <a:rPr lang="en-US" sz="2000" b="1" i="1" dirty="0"/>
              <a:t>&amp; Performance Measurement</a:t>
            </a:r>
            <a:r>
              <a:rPr lang="en-US" sz="2000" dirty="0"/>
              <a:t> </a:t>
            </a:r>
            <a:endParaRPr lang="en-US" sz="2000" dirty="0" smtClean="0"/>
          </a:p>
          <a:p>
            <a:pPr>
              <a:spcAft>
                <a:spcPts val="1200"/>
              </a:spcAft>
            </a:pPr>
            <a:r>
              <a:rPr lang="en-US" sz="2000" dirty="0" smtClean="0">
                <a:ea typeface="Calibri" panose="020F0502020204030204" pitchFamily="34" charset="0"/>
                <a:cs typeface="Calibri" panose="020F0502020204030204" pitchFamily="34" charset="0"/>
              </a:rPr>
              <a:t>#</a:t>
            </a:r>
            <a:r>
              <a:rPr lang="en-US" sz="2000" dirty="0">
                <a:ea typeface="Calibri" panose="020F0502020204030204" pitchFamily="34" charset="0"/>
                <a:cs typeface="Calibri" panose="020F0502020204030204" pitchFamily="34" charset="0"/>
              </a:rPr>
              <a:t>02 </a:t>
            </a:r>
            <a:r>
              <a:rPr lang="en-US" sz="2000" dirty="0" smtClean="0">
                <a:ea typeface="Calibri" panose="020F0502020204030204" pitchFamily="34" charset="0"/>
                <a:cs typeface="Calibri" panose="020F0502020204030204" pitchFamily="34" charset="0"/>
              </a:rPr>
              <a:t>-	</a:t>
            </a:r>
            <a:r>
              <a:rPr lang="en-US" sz="2000" b="1" i="1" dirty="0" smtClean="0">
                <a:ea typeface="Calibri" panose="020F0502020204030204" pitchFamily="34" charset="0"/>
                <a:cs typeface="Calibri" panose="020F0502020204030204" pitchFamily="34" charset="0"/>
              </a:rPr>
              <a:t>Survivor </a:t>
            </a:r>
            <a:r>
              <a:rPr lang="en-US" sz="2000" b="1" i="1" dirty="0">
                <a:ea typeface="Calibri" panose="020F0502020204030204" pitchFamily="34" charset="0"/>
                <a:cs typeface="Calibri" panose="020F0502020204030204" pitchFamily="34" charset="0"/>
              </a:rPr>
              <a:t>Access and Participant Selection</a:t>
            </a:r>
            <a:r>
              <a:rPr lang="en-US" sz="2000" dirty="0">
                <a:ea typeface="Calibri" panose="020F0502020204030204" pitchFamily="34" charset="0"/>
                <a:cs typeface="Calibri" panose="020F0502020204030204" pitchFamily="34" charset="0"/>
              </a:rPr>
              <a:t> </a:t>
            </a:r>
            <a:endParaRPr lang="en-US" sz="2000" dirty="0" smtClean="0">
              <a:ea typeface="Calibri" panose="020F0502020204030204" pitchFamily="34" charset="0"/>
              <a:cs typeface="Calibri" panose="020F0502020204030204" pitchFamily="34" charset="0"/>
            </a:endParaRPr>
          </a:p>
          <a:p>
            <a:pPr>
              <a:spcAft>
                <a:spcPts val="1200"/>
              </a:spcAft>
            </a:pPr>
            <a:r>
              <a:rPr lang="en-US" sz="2000" dirty="0"/>
              <a:t>#03 </a:t>
            </a:r>
            <a:r>
              <a:rPr lang="en-US" sz="2000" dirty="0" smtClean="0"/>
              <a:t>-	</a:t>
            </a:r>
            <a:r>
              <a:rPr lang="en-US" sz="2000" b="1" i="1" dirty="0" smtClean="0"/>
              <a:t>Program </a:t>
            </a:r>
            <a:r>
              <a:rPr lang="en-US" sz="2000" b="1" i="1" dirty="0"/>
              <a:t>Housing Models</a:t>
            </a:r>
            <a:r>
              <a:rPr lang="en-US" sz="2000" dirty="0"/>
              <a:t> </a:t>
            </a:r>
            <a:endParaRPr lang="en-US" sz="2000" dirty="0" smtClean="0"/>
          </a:p>
          <a:p>
            <a:pPr>
              <a:spcAft>
                <a:spcPts val="1200"/>
              </a:spcAft>
            </a:pPr>
            <a:r>
              <a:rPr lang="en-US" sz="2000" dirty="0"/>
              <a:t>#04 </a:t>
            </a:r>
            <a:r>
              <a:rPr lang="en-US" sz="2000" dirty="0" smtClean="0"/>
              <a:t>-	</a:t>
            </a:r>
            <a:r>
              <a:rPr lang="en-US" sz="2000" b="1" i="1" dirty="0" smtClean="0"/>
              <a:t>Taking </a:t>
            </a:r>
            <a:r>
              <a:rPr lang="en-US" sz="2000" b="1" i="1" dirty="0"/>
              <a:t>a </a:t>
            </a:r>
            <a:r>
              <a:rPr lang="en-US" sz="2000" b="1" i="1" dirty="0" smtClean="0"/>
              <a:t>Survivor-Centered / Empowerment </a:t>
            </a:r>
            <a:r>
              <a:rPr lang="en-US" sz="2000" b="1" i="1" dirty="0"/>
              <a:t>Approach: </a:t>
            </a:r>
            <a:r>
              <a:rPr lang="en-US" sz="2000" b="1" i="1" dirty="0" smtClean="0"/>
              <a:t>	Rules </a:t>
            </a:r>
            <a:r>
              <a:rPr lang="en-US" sz="2000" b="1" i="1" dirty="0"/>
              <a:t>Reduction, Voluntary Services, </a:t>
            </a:r>
            <a:r>
              <a:rPr lang="en-US" sz="2000" b="1" i="1" dirty="0" smtClean="0"/>
              <a:t>Participant Engagement </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spTree>
    <p:extLst>
      <p:ext uri="{BB962C8B-B14F-4D97-AF65-F5344CB8AC3E}">
        <p14:creationId xmlns:p14="http://schemas.microsoft.com/office/powerpoint/2010/main" val="31031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a:solidFill>
                  <a:schemeClr val="tx1"/>
                </a:solidFill>
              </a:rPr>
              <a:t>(Overview Webinar </a:t>
            </a:r>
            <a:r>
              <a:rPr lang="en-US" sz="2800" b="1" dirty="0" smtClean="0">
                <a:solidFill>
                  <a:schemeClr val="tx1"/>
                </a:solidFill>
              </a:rPr>
              <a:t>#2)</a:t>
            </a:r>
            <a:endParaRPr lang="en-US" sz="3200" b="1" dirty="0">
              <a:solidFill>
                <a:srgbClr val="0070C0"/>
              </a:solidFill>
            </a:endParaRPr>
          </a:p>
        </p:txBody>
      </p:sp>
      <p:sp>
        <p:nvSpPr>
          <p:cNvPr id="9" name="Content Placeholder 2"/>
          <p:cNvSpPr>
            <a:spLocks noGrp="1"/>
          </p:cNvSpPr>
          <p:nvPr>
            <p:ph idx="1"/>
          </p:nvPr>
        </p:nvSpPr>
        <p:spPr>
          <a:xfrm>
            <a:off x="701040" y="2491740"/>
            <a:ext cx="8442960" cy="2686050"/>
          </a:xfrm>
        </p:spPr>
        <p:txBody>
          <a:bodyPr/>
          <a:lstStyle/>
          <a:p>
            <a:pPr>
              <a:spcAft>
                <a:spcPts val="1200"/>
              </a:spcAft>
            </a:pPr>
            <a:r>
              <a:rPr lang="en-US" sz="2000" dirty="0" smtClean="0"/>
              <a:t>#</a:t>
            </a:r>
            <a:r>
              <a:rPr lang="en-US" sz="2000" dirty="0"/>
              <a:t>05 </a:t>
            </a:r>
            <a:r>
              <a:rPr lang="en-US" sz="2000" dirty="0" smtClean="0"/>
              <a:t>-	</a:t>
            </a:r>
            <a:r>
              <a:rPr lang="en-US" sz="2000" b="1" i="1" dirty="0" smtClean="0"/>
              <a:t>Program </a:t>
            </a:r>
            <a:r>
              <a:rPr lang="en-US" sz="2000" b="1" i="1" dirty="0"/>
              <a:t>Staffing</a:t>
            </a:r>
            <a:r>
              <a:rPr lang="en-US" sz="2000" dirty="0"/>
              <a:t> </a:t>
            </a:r>
            <a:endParaRPr lang="en-US" sz="2000" dirty="0" smtClean="0"/>
          </a:p>
          <a:p>
            <a:pPr>
              <a:spcAft>
                <a:spcPts val="1200"/>
              </a:spcAft>
            </a:pPr>
            <a:r>
              <a:rPr lang="en-US" sz="2000" dirty="0"/>
              <a:t>#06 </a:t>
            </a:r>
            <a:r>
              <a:rPr lang="en-US" sz="2000" dirty="0" smtClean="0"/>
              <a:t>-	</a:t>
            </a:r>
            <a:r>
              <a:rPr lang="en-US" sz="2000" b="1" i="1" dirty="0" smtClean="0"/>
              <a:t>Length </a:t>
            </a:r>
            <a:r>
              <a:rPr lang="en-US" sz="2000" b="1" i="1" dirty="0"/>
              <a:t>of Stay</a:t>
            </a:r>
            <a:r>
              <a:rPr lang="en-US" sz="2000" dirty="0"/>
              <a:t> </a:t>
            </a:r>
            <a:endParaRPr lang="en-US" sz="2000" dirty="0" smtClean="0"/>
          </a:p>
          <a:p>
            <a:pPr>
              <a:spcAft>
                <a:spcPts val="1000"/>
              </a:spcAft>
            </a:pPr>
            <a:r>
              <a:rPr lang="en-US" sz="2000" dirty="0"/>
              <a:t>#07 - </a:t>
            </a:r>
            <a:r>
              <a:rPr lang="en-US" sz="2000" b="1" i="1" dirty="0"/>
              <a:t>Subpopulations and Cultural / Linguistic Competence</a:t>
            </a:r>
            <a:r>
              <a:rPr lang="en-US" sz="2000" dirty="0"/>
              <a:t> </a:t>
            </a:r>
          </a:p>
          <a:p>
            <a:pPr>
              <a:spcAft>
                <a:spcPts val="1000"/>
              </a:spcAft>
            </a:pPr>
            <a:r>
              <a:rPr lang="en-US" sz="2000" dirty="0"/>
              <a:t>#08 - </a:t>
            </a:r>
            <a:r>
              <a:rPr lang="en-US" sz="2000" b="1" i="1" dirty="0"/>
              <a:t>OVW Constituencies</a:t>
            </a:r>
            <a:r>
              <a:rPr lang="en-US" sz="2000" dirty="0"/>
              <a:t>  (Domestic Violence - Dating Violence - Sexual Assault - Stalking +Trafficking) </a:t>
            </a:r>
          </a:p>
          <a:p>
            <a:pPr>
              <a:spcAft>
                <a:spcPts val="1200"/>
              </a:spcAft>
            </a:pPr>
            <a:endParaRPr lang="en-US" sz="2000" dirty="0" smtClean="0"/>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Tree>
    <p:extLst>
      <p:ext uri="{BB962C8B-B14F-4D97-AF65-F5344CB8AC3E}">
        <p14:creationId xmlns:p14="http://schemas.microsoft.com/office/powerpoint/2010/main" val="4454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6" y="744387"/>
            <a:ext cx="7679773" cy="1043348"/>
          </a:xfrm>
        </p:spPr>
        <p:txBody>
          <a:bodyPr>
            <a:normAutofit/>
          </a:bodyPr>
          <a:lstStyle/>
          <a:p>
            <a:r>
              <a:rPr lang="en-US" sz="3200" b="1" dirty="0">
                <a:solidFill>
                  <a:srgbClr val="0070C0"/>
                </a:solidFill>
              </a:rPr>
              <a:t>Chapters of the Report </a:t>
            </a:r>
            <a:r>
              <a:rPr lang="en-US" sz="2800" b="1" dirty="0">
                <a:solidFill>
                  <a:schemeClr val="tx1"/>
                </a:solidFill>
              </a:rPr>
              <a:t>(Overview </a:t>
            </a:r>
            <a:r>
              <a:rPr lang="en-US" sz="2800" b="1" dirty="0" smtClean="0">
                <a:solidFill>
                  <a:schemeClr val="tx1"/>
                </a:solidFill>
              </a:rPr>
              <a:t>Webinars #3 &amp; 4)</a:t>
            </a:r>
            <a:endParaRPr lang="en-US" sz="2800" b="1" dirty="0">
              <a:solidFill>
                <a:srgbClr val="0070C0"/>
              </a:solidFill>
            </a:endParaRPr>
          </a:p>
        </p:txBody>
      </p:sp>
      <p:sp>
        <p:nvSpPr>
          <p:cNvPr id="9" name="Content Placeholder 2"/>
          <p:cNvSpPr>
            <a:spLocks noGrp="1"/>
          </p:cNvSpPr>
          <p:nvPr>
            <p:ph idx="1"/>
          </p:nvPr>
        </p:nvSpPr>
        <p:spPr>
          <a:xfrm>
            <a:off x="687526" y="2617469"/>
            <a:ext cx="8224699" cy="3172075"/>
          </a:xfrm>
        </p:spPr>
        <p:txBody>
          <a:bodyPr/>
          <a:lstStyle/>
          <a:p>
            <a:pPr>
              <a:spcAft>
                <a:spcPts val="1000"/>
              </a:spcAft>
            </a:pPr>
            <a:r>
              <a:rPr lang="en-US" sz="2000" dirty="0" smtClean="0"/>
              <a:t>#</a:t>
            </a:r>
            <a:r>
              <a:rPr lang="en-US" sz="2000" dirty="0"/>
              <a:t>09 - </a:t>
            </a:r>
            <a:r>
              <a:rPr lang="en-US" sz="2000" b="1" i="1" dirty="0"/>
              <a:t>Approach to Services: </a:t>
            </a:r>
            <a:r>
              <a:rPr lang="en-US" sz="2000" b="1" i="1" dirty="0" smtClean="0"/>
              <a:t>Basic </a:t>
            </a:r>
            <a:r>
              <a:rPr lang="en-US" sz="2000" b="1" i="1" dirty="0"/>
              <a:t>Support and Assistance</a:t>
            </a:r>
            <a:endParaRPr lang="en-US" sz="2000" dirty="0"/>
          </a:p>
          <a:p>
            <a:pPr>
              <a:spcAft>
                <a:spcPts val="1000"/>
              </a:spcAft>
            </a:pPr>
            <a:r>
              <a:rPr lang="en-US" sz="2000" dirty="0"/>
              <a:t>#10 - </a:t>
            </a:r>
            <a:r>
              <a:rPr lang="en-US" sz="2000" b="1" i="1" dirty="0"/>
              <a:t>Challenges and Approaches to Obtaining Housing and Financial Sustainability</a:t>
            </a:r>
          </a:p>
          <a:p>
            <a:pPr>
              <a:spcAft>
                <a:spcPts val="1000"/>
              </a:spcAft>
            </a:pPr>
            <a:r>
              <a:rPr lang="en-US" sz="2000" dirty="0"/>
              <a:t>#11 - </a:t>
            </a:r>
            <a:r>
              <a:rPr lang="en-US" sz="2000" b="1" i="1" dirty="0"/>
              <a:t>Trauma-Specific and Trauma-Informed Services for Survivors and Their Children</a:t>
            </a:r>
          </a:p>
          <a:p>
            <a:pPr>
              <a:spcAft>
                <a:spcPts val="1000"/>
              </a:spcAft>
            </a:pPr>
            <a:r>
              <a:rPr lang="en-US" sz="2000" dirty="0"/>
              <a:t>#12 - </a:t>
            </a:r>
            <a:r>
              <a:rPr lang="en-US" sz="2000" b="1" i="1" dirty="0"/>
              <a:t>Funding and Collaboration: Opportunities and Challenges</a:t>
            </a:r>
            <a:endParaRPr lang="en-US" sz="2000" dirty="0"/>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944717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111" y="611322"/>
            <a:ext cx="8563882" cy="519844"/>
          </a:xfrm>
        </p:spPr>
        <p:txBody>
          <a:bodyPr anchor="t">
            <a:normAutofit/>
          </a:bodyPr>
          <a:lstStyle/>
          <a:p>
            <a:r>
              <a:rPr lang="en-US" sz="3200" b="1" dirty="0">
                <a:solidFill>
                  <a:srgbClr val="0070C0"/>
                </a:solidFill>
              </a:rPr>
              <a:t>Overall Project Approach</a:t>
            </a:r>
          </a:p>
        </p:txBody>
      </p:sp>
      <p:pic>
        <p:nvPicPr>
          <p:cNvPr id="6" name="Content Placeholder 5" descr="Heading is &quot;Overall Project Approach&quot;.  Three boxes are shown feeding into a box that says &quot;No one-size-fits-all 'best practices' template for providing transitional housing for survivors.&quot;  One of the feeder boxes describes the diversity of the clientele, and how they have different needs, priorities, goals, and definitions of &quot;success.&quot;  Another feeder box describes the diversity of providers (e.g., small stand-alone, part of a full service domestic violence/sexual assault agency, etc.).  A third box describes the diversity of the locations of programs - urban rural, disctinctive housing and jobmarkets, different survivor acces to benefits, different attitudes in the public, and different approaches by law enforcement and judiciary" title="No One Size Fits All Approach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596" y="1310640"/>
            <a:ext cx="8540397" cy="4496035"/>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extLst>
      <p:ext uri="{BB962C8B-B14F-4D97-AF65-F5344CB8AC3E}">
        <p14:creationId xmlns:p14="http://schemas.microsoft.com/office/powerpoint/2010/main" val="375161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152" y="684150"/>
            <a:ext cx="8509453" cy="541637"/>
          </a:xfrm>
        </p:spPr>
        <p:txBody>
          <a:bodyPr anchor="t">
            <a:normAutofit/>
          </a:bodyPr>
          <a:lstStyle/>
          <a:p>
            <a:r>
              <a:rPr lang="en-US" sz="3200" b="1" dirty="0">
                <a:solidFill>
                  <a:srgbClr val="0070C0"/>
                </a:solidFill>
              </a:rPr>
              <a:t>Overall Project Approach </a:t>
            </a:r>
            <a:r>
              <a:rPr lang="en-US" sz="2800" b="1" dirty="0">
                <a:solidFill>
                  <a:srgbClr val="0070C0"/>
                </a:solidFill>
              </a:rPr>
              <a:t>(cont.)</a:t>
            </a:r>
          </a:p>
        </p:txBody>
      </p:sp>
      <p:pic>
        <p:nvPicPr>
          <p:cNvPr id="6" name="Content Placeholder 5" descr="Slide shows three boxes, first pointing to second, second pointing to third.  First box re-states distinct survivor populations, diverse mix of programs, and distinct operating environments.  Second box indicates no consistent way of measuring success, no framework for comparing clienteles and operating environments of programs; therefore we had no data-informed basis for assessing whether a particular intervention was a &quot;best practice.&quot;  Third box indicates that therefore we used a descriptive approach to frame provider challenges and choices, approaches, and unresolved issues." title="Why we took a descriptive approach"/>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080" y="1371600"/>
            <a:ext cx="6537960" cy="4489803"/>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extLst>
      <p:ext uri="{BB962C8B-B14F-4D97-AF65-F5344CB8AC3E}">
        <p14:creationId xmlns:p14="http://schemas.microsoft.com/office/powerpoint/2010/main" val="423223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3200" b="1" dirty="0">
                <a:solidFill>
                  <a:srgbClr val="0070C0"/>
                </a:solidFill>
              </a:rPr>
              <a:t>Getting Started /Initial Interviews</a:t>
            </a:r>
          </a:p>
        </p:txBody>
      </p:sp>
      <p:sp>
        <p:nvSpPr>
          <p:cNvPr id="9" name="Content Placeholder 2"/>
          <p:cNvSpPr>
            <a:spLocks noGrp="1"/>
          </p:cNvSpPr>
          <p:nvPr>
            <p:ph idx="1"/>
          </p:nvPr>
        </p:nvSpPr>
        <p:spPr>
          <a:xfrm>
            <a:off x="687526" y="1977354"/>
            <a:ext cx="8224699" cy="3735030"/>
          </a:xfrm>
        </p:spPr>
        <p:txBody>
          <a:bodyPr/>
          <a:lstStyle/>
          <a:p>
            <a:pPr marL="182880" indent="-182880"/>
            <a:r>
              <a:rPr lang="en-US" dirty="0" smtClean="0"/>
              <a:t>Review of the literature</a:t>
            </a:r>
          </a:p>
          <a:p>
            <a:pPr marL="182880" indent="-182880"/>
            <a:r>
              <a:rPr lang="en-US" dirty="0" smtClean="0"/>
              <a:t>Draft of interview </a:t>
            </a:r>
            <a:r>
              <a:rPr lang="en-US" dirty="0"/>
              <a:t>q</a:t>
            </a:r>
            <a:r>
              <a:rPr lang="en-US" dirty="0" smtClean="0"/>
              <a:t>uestions</a:t>
            </a:r>
          </a:p>
          <a:p>
            <a:pPr marL="182880" indent="-182880"/>
            <a:r>
              <a:rPr lang="en-US" dirty="0" smtClean="0"/>
              <a:t>Discussions and “dry runs” with Project Advisory Team</a:t>
            </a:r>
          </a:p>
          <a:p>
            <a:pPr marL="182880" indent="-182880"/>
            <a:r>
              <a:rPr lang="en-US" dirty="0" smtClean="0"/>
              <a:t>Revisions to interview </a:t>
            </a:r>
            <a:r>
              <a:rPr lang="en-US" dirty="0"/>
              <a:t>q</a:t>
            </a:r>
            <a:r>
              <a:rPr lang="en-US" dirty="0" smtClean="0"/>
              <a:t>uestions</a:t>
            </a:r>
          </a:p>
          <a:p>
            <a:pPr marL="182880" indent="-182880"/>
            <a:r>
              <a:rPr lang="en-US" dirty="0" smtClean="0"/>
              <a:t>Development of Interview Protocol</a:t>
            </a:r>
          </a:p>
          <a:p>
            <a:pPr marL="182880" indent="-182880"/>
            <a:r>
              <a:rPr lang="en-US" dirty="0" smtClean="0"/>
              <a:t>“Field test” with nine TH programs </a:t>
            </a:r>
            <a:r>
              <a:rPr lang="en-US" dirty="0"/>
              <a:t>i</a:t>
            </a:r>
            <a:r>
              <a:rPr lang="en-US" dirty="0" smtClean="0"/>
              <a:t>dentified by OVW</a:t>
            </a:r>
          </a:p>
          <a:p>
            <a:pPr marL="182880" indent="-182880"/>
            <a:r>
              <a:rPr lang="en-US" dirty="0" smtClean="0"/>
              <a:t>Revisions to interview Protocol</a:t>
            </a:r>
          </a:p>
          <a:p>
            <a:pPr marL="182880" indent="-182880"/>
            <a:r>
              <a:rPr lang="en-US" dirty="0" smtClean="0"/>
              <a:t>50+ interviews, with periodic updates to the Protocol</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11342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Custom 21">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 PowerPoint Templat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078DE03-1B1E-4BB3-BFB8-1FE8E8D90566}">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26668</TotalTime>
  <Words>539</Words>
  <Application>Microsoft Office PowerPoint</Application>
  <PresentationFormat>On-screen Show (4:3)</PresentationFormat>
  <Paragraphs>100</Paragraphs>
  <Slides>13</Slides>
  <Notes>13</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13</vt:i4>
      </vt:variant>
    </vt:vector>
  </HeadingPairs>
  <TitlesOfParts>
    <vt:vector size="33" baseType="lpstr">
      <vt:lpstr>ＭＳ Ｐゴシック</vt:lpstr>
      <vt:lpstr>Times New Roman</vt:lpstr>
      <vt:lpstr>Arial</vt:lpstr>
      <vt:lpstr>ITC Franklin Gothic Std Bk Cd</vt:lpstr>
      <vt:lpstr>Wingdings</vt:lpstr>
      <vt:lpstr>Franklin Gothic Book</vt:lpstr>
      <vt:lpstr>Arial Narrow</vt:lpstr>
      <vt:lpstr>Courier New</vt:lpstr>
      <vt:lpstr>FranklinGothic</vt:lpstr>
      <vt:lpstr>Calibri</vt:lpstr>
      <vt:lpstr>Franklin Gothic Demi</vt:lpstr>
      <vt:lpstr>Divider Master</vt:lpstr>
      <vt:lpstr>Basic</vt:lpstr>
      <vt:lpstr>Contact</vt:lpstr>
      <vt:lpstr>1_Basic</vt:lpstr>
      <vt:lpstr>1_AIR PowerPoint Template</vt:lpstr>
      <vt:lpstr>1_Divider Master</vt:lpstr>
      <vt:lpstr>1_Contact</vt:lpstr>
      <vt:lpstr>2_Basic</vt:lpstr>
      <vt:lpstr>2_Divider Master</vt:lpstr>
      <vt:lpstr>   American Institutes for Research / National Center on Family Homelessness  Transitional Housing for Survivors of Domestic and Sexual Violence:  A 2014-15 Snapshot</vt:lpstr>
      <vt:lpstr>Transitional Housing for Survivors of Domestic and Sexual Violence:  A 2014 –15 Snapshot</vt:lpstr>
      <vt:lpstr>What’s on the Project Webpage?</vt:lpstr>
      <vt:lpstr>Chapters of the Report (Overview Webinar #1)</vt:lpstr>
      <vt:lpstr>Chapters of the Report (Overview Webinar #2)</vt:lpstr>
      <vt:lpstr>Chapters of the Report (Overview Webinars #3 &amp; 4)</vt:lpstr>
      <vt:lpstr>Overall Project Approach</vt:lpstr>
      <vt:lpstr>Overall Project Approach (cont.)</vt:lpstr>
      <vt:lpstr>Getting Started /Initial Interviews</vt:lpstr>
      <vt:lpstr>Mid-Course Analysis</vt:lpstr>
      <vt:lpstr>Finishing Data Collection / Integration</vt:lpstr>
      <vt:lpstr>The topics are  interrelated. </vt:lpstr>
      <vt:lpstr>Thank You!</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 for Survivors Snapshot 2014-15 - Methodology and Approach Webinar Slides</dc:title>
  <dc:subject>Project Methodology and Approach - Webinar Slides</dc:subject>
  <dc:creator>Office on Violence Against Women, U.S. Department of Justice / American Institutes for Research</dc:creator>
  <cp:keywords>Domestic Violence, Sexual Assault, Transitional Housing, Homelessness</cp:keywords>
  <cp:lastModifiedBy>Berman, Fred</cp:lastModifiedBy>
  <cp:revision>730</cp:revision>
  <cp:lastPrinted>2016-12-07T01:01:13Z</cp:lastPrinted>
  <dcterms:created xsi:type="dcterms:W3CDTF">2014-09-25T16:57:20Z</dcterms:created>
  <dcterms:modified xsi:type="dcterms:W3CDTF">2017-02-28T20:05:53Z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