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321" r:id="rId4"/>
    <p:sldMasterId id="2147483674" r:id="rId5"/>
    <p:sldMasterId id="2147484042" r:id="rId6"/>
    <p:sldMasterId id="2147484325" r:id="rId7"/>
    <p:sldMasterId id="2147484332" r:id="rId8"/>
    <p:sldMasterId id="2147484334" r:id="rId9"/>
    <p:sldMasterId id="2147484336" r:id="rId10"/>
    <p:sldMasterId id="2147484338" r:id="rId11"/>
    <p:sldMasterId id="2147484345" r:id="rId12"/>
  </p:sldMasterIdLst>
  <p:notesMasterIdLst>
    <p:notesMasterId r:id="rId53"/>
  </p:notesMasterIdLst>
  <p:handoutMasterIdLst>
    <p:handoutMasterId r:id="rId54"/>
  </p:handoutMasterIdLst>
  <p:sldIdLst>
    <p:sldId id="439" r:id="rId13"/>
    <p:sldId id="452" r:id="rId14"/>
    <p:sldId id="461" r:id="rId15"/>
    <p:sldId id="665" r:id="rId16"/>
    <p:sldId id="666" r:id="rId17"/>
    <p:sldId id="667" r:id="rId18"/>
    <p:sldId id="668" r:id="rId19"/>
    <p:sldId id="568" r:id="rId20"/>
    <p:sldId id="438" r:id="rId21"/>
    <p:sldId id="462" r:id="rId22"/>
    <p:sldId id="463" r:id="rId23"/>
    <p:sldId id="464" r:id="rId24"/>
    <p:sldId id="465" r:id="rId25"/>
    <p:sldId id="569" r:id="rId26"/>
    <p:sldId id="467" r:id="rId27"/>
    <p:sldId id="468" r:id="rId28"/>
    <p:sldId id="466" r:id="rId29"/>
    <p:sldId id="470" r:id="rId30"/>
    <p:sldId id="471" r:id="rId31"/>
    <p:sldId id="472" r:id="rId32"/>
    <p:sldId id="651" r:id="rId33"/>
    <p:sldId id="570" r:id="rId34"/>
    <p:sldId id="476" r:id="rId35"/>
    <p:sldId id="475" r:id="rId36"/>
    <p:sldId id="480" r:id="rId37"/>
    <p:sldId id="481" r:id="rId38"/>
    <p:sldId id="482" r:id="rId39"/>
    <p:sldId id="477" r:id="rId40"/>
    <p:sldId id="483" r:id="rId41"/>
    <p:sldId id="478" r:id="rId42"/>
    <p:sldId id="479" r:id="rId43"/>
    <p:sldId id="571" r:id="rId44"/>
    <p:sldId id="664" r:id="rId45"/>
    <p:sldId id="485" r:id="rId46"/>
    <p:sldId id="486" r:id="rId47"/>
    <p:sldId id="487" r:id="rId48"/>
    <p:sldId id="488" r:id="rId49"/>
    <p:sldId id="489" r:id="rId50"/>
    <p:sldId id="490" r:id="rId51"/>
    <p:sldId id="442" r:id="rId52"/>
  </p:sldIdLst>
  <p:sldSz cx="9144000" cy="6858000" type="screen4x3"/>
  <p:notesSz cx="9309100" cy="7023100"/>
  <p:embeddedFontLst>
    <p:embeddedFont>
      <p:font typeface="Franklin Gothic Demi" panose="020B0703020102020204" pitchFamily="34" charset="0"/>
      <p:regular r:id="rId55"/>
      <p:italic r:id="rId56"/>
    </p:embeddedFont>
    <p:embeddedFont>
      <p:font typeface="ＭＳ Ｐゴシック" panose="020B0600070205080204" pitchFamily="34" charset="-128"/>
      <p:regular r:id="rId57"/>
    </p:embeddedFont>
    <p:embeddedFont>
      <p:font typeface="Franklin Gothic Book" panose="020B0503020102020204" pitchFamily="34" charset="0"/>
      <p:regular r:id="rId58"/>
      <p:italic r:id="rId59"/>
    </p:embeddedFont>
    <p:embeddedFont>
      <p:font typeface="Calibri" panose="020F0502020204030204" pitchFamily="34" charset="0"/>
      <p:regular r:id="rId60"/>
      <p:bold r:id="rId61"/>
      <p:italic r:id="rId62"/>
      <p:boldItalic r:id="rId63"/>
    </p:embeddedFont>
    <p:embeddedFont>
      <p:font typeface="Arial Narrow" panose="020B0606020202030204" pitchFamily="34" charset="0"/>
      <p:regular r:id="rId64"/>
      <p:bold r:id="rId65"/>
      <p:italic r:id="rId66"/>
      <p:boldItalic r:id="rId67"/>
    </p:embeddedFont>
  </p:embeddedFont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D6D7FF"/>
    <a:srgbClr val="D7ABA9"/>
    <a:srgbClr val="FDB813"/>
    <a:srgbClr val="2727C7"/>
    <a:srgbClr val="253F87"/>
    <a:srgbClr val="26398A"/>
    <a:srgbClr val="283188"/>
    <a:srgbClr val="272789"/>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23" autoAdjust="0"/>
    <p:restoredTop sz="94773" autoAdjust="0"/>
  </p:normalViewPr>
  <p:slideViewPr>
    <p:cSldViewPr snapToGrid="0">
      <p:cViewPr varScale="1">
        <p:scale>
          <a:sx n="76" d="100"/>
          <a:sy n="76" d="100"/>
        </p:scale>
        <p:origin x="691" y="43"/>
      </p:cViewPr>
      <p:guideLst>
        <p:guide orient="horz"/>
        <p:guide/>
      </p:guideLst>
    </p:cSldViewPr>
  </p:slideViewPr>
  <p:outlineViewPr>
    <p:cViewPr>
      <p:scale>
        <a:sx n="33" d="100"/>
        <a:sy n="33" d="100"/>
      </p:scale>
      <p:origin x="0" y="-48883"/>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4" y="4"/>
            <a:ext cx="4034788" cy="246713"/>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5274316" y="4"/>
            <a:ext cx="4034788" cy="246713"/>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4" y="6817509"/>
            <a:ext cx="4034788" cy="2055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5274316" y="6817509"/>
            <a:ext cx="4034788" cy="2055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2"/>
            <a:ext cx="4034788" cy="351395"/>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5274316" y="2"/>
            <a:ext cx="4034788" cy="351395"/>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41640" y="3336457"/>
            <a:ext cx="6825830" cy="3160156"/>
          </a:xfrm>
          <a:prstGeom prst="rect">
            <a:avLst/>
          </a:prstGeom>
          <a:noFill/>
          <a:ln w="9525">
            <a:noFill/>
            <a:miter lim="800000"/>
            <a:headEnd/>
            <a:tailEnd/>
          </a:ln>
        </p:spPr>
        <p:txBody>
          <a:bodyPr vert="horz" wrap="square" lIns="93608" tIns="46801" rIns="93608" bIns="4680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4" y="6671709"/>
            <a:ext cx="4034788" cy="3513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5274316" y="6671709"/>
            <a:ext cx="4034788" cy="351395"/>
          </a:xfrm>
          <a:prstGeom prst="rect">
            <a:avLst/>
          </a:prstGeom>
          <a:noFill/>
          <a:ln w="9525">
            <a:noFill/>
            <a:miter lim="800000"/>
            <a:headEnd/>
            <a:tailEnd/>
          </a:ln>
        </p:spPr>
        <p:txBody>
          <a:bodyPr vert="horz" wrap="square" lIns="93608" tIns="46801" rIns="93608" bIns="46801"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616084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2545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286908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4127775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407922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568904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16437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1236431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118134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3176641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202312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 high level,</a:t>
            </a:r>
            <a:r>
              <a:rPr lang="en-US" baseline="0" dirty="0" smtClean="0"/>
              <a:t> </a:t>
            </a:r>
            <a:r>
              <a:rPr lang="en-US" dirty="0" smtClean="0"/>
              <a:t>America’s Youngest Outcasts looks at the extent of child homelessness nationally and in the 50 states and the District of Columbia, ranks the states from 1 (best) to 50 (worst), and examines causes of child homelessness and the solutions. </a:t>
            </a:r>
          </a:p>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173764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3953546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493552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2124532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3831276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950814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4242863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176524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1318475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2461997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187995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2313141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677929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1140811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3832186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4154711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1718809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842325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4065668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597555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2816063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26233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98827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59267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16177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413767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353780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48086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4612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9305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19705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7903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smtClean="0"/>
              <a:t>Click to edit Master text styles</a:t>
            </a:r>
          </a:p>
          <a:p>
            <a:pPr marL="457200" lvl="1" indent="-457200" algn="l" rtl="0" eaLnBrk="1" fontAlgn="base" hangingPunct="1">
              <a:spcBef>
                <a:spcPct val="20000"/>
              </a:spcBef>
              <a:spcAft>
                <a:spcPct val="0"/>
              </a:spcAft>
            </a:pPr>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r>
              <a:rPr lang="en-US" dirty="0" smtClean="0">
                <a:solidFill>
                  <a:srgbClr val="2F68A4">
                    <a:lumMod val="75000"/>
                  </a:srgbClr>
                </a:solidFill>
              </a:rPr>
              <a:t>Month 20XX</a:t>
            </a:r>
            <a:endParaRPr lang="en-US" dirty="0">
              <a:solidFill>
                <a:srgbClr val="2F68A4">
                  <a:lumMod val="75000"/>
                </a:srgb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Copyright © 20XX American Institutes for Research. All rights reserved.</a:t>
            </a:r>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Tree>
    <p:extLst>
      <p:ext uri="{BB962C8B-B14F-4D97-AF65-F5344CB8AC3E}">
        <p14:creationId xmlns:p14="http://schemas.microsoft.com/office/powerpoint/2010/main" val="374512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4259324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37914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3766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71940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5336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73234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09461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9547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074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3788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03280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8.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4"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r="648"/>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8"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7496156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2201 AIR Corporate Template Bkg Title.jpg"/>
          <p:cNvPicPr>
            <a:picLocks noChangeAspect="1"/>
          </p:cNvPicPr>
          <p:nvPr/>
        </p:nvPicPr>
        <p:blipFill rotWithShape="1">
          <a:blip r:embed="rId3" cstate="print">
            <a:extLst>
              <a:ext uri="{28A0092B-C50C-407E-A947-70E740481C1C}">
                <a14:useLocalDpi xmlns:a14="http://schemas.microsoft.com/office/drawing/2010/main" val="0"/>
              </a:ext>
            </a:extLst>
          </a:blip>
          <a:srcRect r="645"/>
          <a:stretch/>
        </p:blipFill>
        <p:spPr>
          <a:xfrm>
            <a:off x="0" y="0"/>
            <a:ext cx="9235440" cy="6971547"/>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191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p:txBody>
      </p:sp>
      <p:sp>
        <p:nvSpPr>
          <p:cNvPr id="2" name="Date Placeholder 1"/>
          <p:cNvSpPr>
            <a:spLocks noGrp="1"/>
          </p:cNvSpPr>
          <p:nvPr>
            <p:ph type="dt" sz="half" idx="2"/>
          </p:nvPr>
        </p:nvSpPr>
        <p:spPr bwMode="gray">
          <a:xfrm>
            <a:off x="6419849" y="6046887"/>
            <a:ext cx="2492375" cy="153888"/>
          </a:xfrm>
          <a:prstGeom prst="rect">
            <a:avLst/>
          </a:prstGeom>
        </p:spPr>
        <p:txBody>
          <a:bodyPr vert="horz" lIns="0" tIns="0" rIns="0" bIns="0" rtlCol="0" anchor="ctr">
            <a:spAutoFit/>
          </a:bodyPr>
          <a:lstStyle>
            <a:lvl1pPr algn="r">
              <a:defRPr sz="1000">
                <a:solidFill>
                  <a:schemeClr val="tx2">
                    <a:lumMod val="75000"/>
                  </a:schemeClr>
                </a:solidFill>
              </a:defRPr>
            </a:lvl1pPr>
          </a:lstStyle>
          <a:p>
            <a:r>
              <a:rPr lang="en-US" dirty="0" smtClean="0">
                <a:solidFill>
                  <a:srgbClr val="2F68A4">
                    <a:lumMod val="75000"/>
                  </a:srgbClr>
                </a:solidFill>
              </a:rPr>
              <a:t>Month 20XX</a:t>
            </a:r>
            <a:endParaRPr lang="en-US" dirty="0">
              <a:solidFill>
                <a:srgbClr val="2F68A4">
                  <a:lumMod val="75000"/>
                </a:srgbClr>
              </a:solidFill>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r>
              <a:rPr lang="en-US" dirty="0" smtClean="0">
                <a:solidFill>
                  <a:prstClr val="black">
                    <a:tint val="75000"/>
                  </a:prstClr>
                </a:solidFill>
              </a:rPr>
              <a:t>Copyright © 20XX American Institutes for Research. All rights reserved.</a:t>
            </a:r>
            <a:endParaRPr lang="en-US" dirty="0">
              <a:solidFill>
                <a:prstClr val="black">
                  <a:tint val="75000"/>
                </a:prstClr>
              </a:solidFill>
            </a:endParaRPr>
          </a:p>
        </p:txBody>
      </p:sp>
    </p:spTree>
    <p:extLst>
      <p:ext uri="{BB962C8B-B14F-4D97-AF65-F5344CB8AC3E}">
        <p14:creationId xmlns:p14="http://schemas.microsoft.com/office/powerpoint/2010/main" val="2240902318"/>
      </p:ext>
    </p:extLst>
  </p:cSld>
  <p:clrMap bg1="lt1" tx1="dk1" bg2="lt2" tx2="dk2" accent1="accent1" accent2="accent2" accent3="accent3" accent4="accent4" accent5="accent5" accent6="accent6" hlink="hlink" folHlink="folHlink"/>
  <p:sldLayoutIdLst>
    <p:sldLayoutId id="2147484333" r:id="rId1"/>
  </p:sldLayoutIdLst>
  <p:hf hdr="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050671432"/>
      </p:ext>
    </p:extLst>
  </p:cSld>
  <p:clrMap bg1="lt1" tx1="dk1" bg2="lt2" tx2="dk2" accent1="accent1" accent2="accent2" accent3="accent3" accent4="accent4" accent5="accent5" accent6="accent6" hlink="hlink" folHlink="folHlink"/>
  <p:sldLayoutIdLst>
    <p:sldLayoutId id="2147484335"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r="648"/>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2148893779"/>
      </p:ext>
    </p:extLst>
  </p:cSld>
  <p:clrMap bg1="lt1" tx1="dk1" bg2="lt2" tx2="dk2" accent1="accent1" accent2="accent2" accent3="accent3" accent4="accent4" accent5="accent5" accent6="accent6" hlink="hlink" folHlink="folHlink"/>
  <p:sldLayoutIdLst>
    <p:sldLayoutId id="2147484337"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73699325"/>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717467637"/>
      </p:ext>
    </p:extLst>
  </p:cSld>
  <p:clrMap bg1="lt1" tx1="dk1" bg2="lt2" tx2="dk2" accent1="accent1" accent2="accent2" accent3="accent3" accent4="accent4" accent5="accent5" accent6="accent6" hlink="hlink" folHlink="folHlink"/>
  <p:sldLayoutIdLst>
    <p:sldLayoutId id="2147484346"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air.org/THforSurvivor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5211" y="438150"/>
            <a:ext cx="8228413" cy="3324225"/>
          </a:xfrm>
        </p:spPr>
        <p:txBody>
          <a:bodyPr>
            <a:normAutofit fontScale="90000"/>
          </a:bodyPr>
          <a:lstStyle/>
          <a:p>
            <a:pPr algn="ctr"/>
            <a:r>
              <a:rPr lang="en-US" dirty="0" smtClean="0">
                <a:latin typeface="+mn-lt"/>
              </a:rPr>
              <a:t/>
            </a:r>
            <a:br>
              <a:rPr lang="en-US" dirty="0" smtClean="0">
                <a:latin typeface="+mn-lt"/>
              </a:rPr>
            </a:br>
            <a:r>
              <a:rPr lang="en-US" sz="1200" dirty="0">
                <a:latin typeface="+mn-lt"/>
              </a:rPr>
              <a:t/>
            </a:r>
            <a:br>
              <a:rPr lang="en-US" sz="1200" dirty="0">
                <a:latin typeface="+mn-lt"/>
              </a:rPr>
            </a:br>
            <a:r>
              <a:rPr lang="en-US" sz="1200" dirty="0" smtClean="0">
                <a:latin typeface="+mn-lt"/>
              </a:rPr>
              <a:t/>
            </a:r>
            <a:br>
              <a:rPr lang="en-US" sz="1200" dirty="0" smtClean="0">
                <a:latin typeface="+mn-lt"/>
              </a:rPr>
            </a:br>
            <a:r>
              <a:rPr lang="en-US" sz="2200" dirty="0" smtClean="0">
                <a:latin typeface="+mn-lt"/>
              </a:rPr>
              <a:t>American Institutes for Research /</a:t>
            </a:r>
            <a:br>
              <a:rPr lang="en-US" sz="2200" dirty="0" smtClean="0">
                <a:latin typeface="+mn-lt"/>
              </a:rPr>
            </a:br>
            <a:r>
              <a:rPr lang="en-US" sz="2200" dirty="0" smtClean="0">
                <a:latin typeface="+mn-lt"/>
              </a:rPr>
              <a:t>National Center on Family Homelessness</a:t>
            </a:r>
            <a:r>
              <a:rPr lang="en-US" sz="2700" dirty="0" smtClean="0">
                <a:latin typeface="+mn-lt"/>
              </a:rPr>
              <a:t/>
            </a:r>
            <a:br>
              <a:rPr lang="en-US" sz="2700" dirty="0" smtClean="0">
                <a:latin typeface="+mn-lt"/>
              </a:rPr>
            </a:br>
            <a:r>
              <a:rPr lang="en-US" dirty="0" smtClean="0">
                <a:latin typeface="+mn-lt"/>
              </a:rPr>
              <a:t/>
            </a:r>
            <a:br>
              <a:rPr lang="en-US" dirty="0" smtClean="0">
                <a:latin typeface="+mn-lt"/>
              </a:rPr>
            </a:br>
            <a:r>
              <a:rPr lang="en-US" sz="4200" dirty="0" smtClean="0">
                <a:latin typeface="+mn-lt"/>
              </a:rPr>
              <a:t>Transitional Housing for Survivors of Domestic and Sexual Violence:  A 2014-15 Snapshot</a:t>
            </a: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Copyright © 2015 American Institutes for Research. All rights reserved.</a:t>
            </a:r>
            <a:endParaRPr lang="en-US" dirty="0">
              <a:solidFill>
                <a:prstClr val="black">
                  <a:tint val="75000"/>
                </a:prstClr>
              </a:solidFill>
            </a:endParaRPr>
          </a:p>
        </p:txBody>
      </p:sp>
      <p:sp>
        <p:nvSpPr>
          <p:cNvPr id="7171" name="Subtitle 2"/>
          <p:cNvSpPr>
            <a:spLocks noGrp="1"/>
          </p:cNvSpPr>
          <p:nvPr>
            <p:ph type="body" sz="quarter" idx="12"/>
          </p:nvPr>
        </p:nvSpPr>
        <p:spPr>
          <a:xfrm>
            <a:off x="687388" y="4524375"/>
            <a:ext cx="8224837" cy="581024"/>
          </a:xfrm>
        </p:spPr>
        <p:txBody>
          <a:bodyPr>
            <a:noAutofit/>
          </a:bodyPr>
          <a:lstStyle/>
          <a:p>
            <a:pPr algn="ctr"/>
            <a:r>
              <a:rPr lang="en-US" dirty="0" smtClean="0">
                <a:solidFill>
                  <a:schemeClr val="bg1"/>
                </a:solidFill>
              </a:rPr>
              <a:t>Overview Webinar #1 (Chapters 1-4)</a:t>
            </a:r>
            <a:endParaRPr lang="en-US" dirty="0">
              <a:solidFill>
                <a:schemeClr val="bg1"/>
              </a:solidFill>
            </a:endParaRPr>
          </a:p>
        </p:txBody>
      </p:sp>
    </p:spTree>
    <p:extLst>
      <p:ext uri="{BB962C8B-B14F-4D97-AF65-F5344CB8AC3E}">
        <p14:creationId xmlns:p14="http://schemas.microsoft.com/office/powerpoint/2010/main" val="234665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of performance measures defined by funder</a:t>
            </a:r>
          </a:p>
          <a:p>
            <a:pPr marL="0" indent="0">
              <a:buNone/>
            </a:pPr>
            <a:r>
              <a:rPr lang="en-US" dirty="0"/>
              <a:t> </a:t>
            </a:r>
            <a:r>
              <a:rPr lang="en-US" dirty="0" smtClean="0"/>
              <a:t>  Note: 42% of providers interviewed used HUD grants!</a:t>
            </a:r>
          </a:p>
          <a:p>
            <a:r>
              <a:rPr lang="en-US" dirty="0" smtClean="0"/>
              <a:t>Use of FVPSA metrics</a:t>
            </a:r>
          </a:p>
          <a:p>
            <a:r>
              <a:rPr lang="en-US" dirty="0" smtClean="0"/>
              <a:t>Survivor-defined goals and outcomes / “goal sheets”</a:t>
            </a:r>
          </a:p>
          <a:p>
            <a:r>
              <a:rPr lang="en-US" dirty="0" smtClean="0"/>
              <a:t>Participant feedback</a:t>
            </a:r>
          </a:p>
          <a:p>
            <a:r>
              <a:rPr lang="en-US" dirty="0" smtClean="0"/>
              <a:t>Examples of Approaches:</a:t>
            </a:r>
          </a:p>
          <a:p>
            <a:pPr lvl="1">
              <a:buFont typeface="Wingdings" panose="05000000000000000000" pitchFamily="2" charset="2"/>
              <a:buChar char="Ø"/>
            </a:pPr>
            <a:r>
              <a:rPr lang="en-US" sz="2300" dirty="0" smtClean="0"/>
              <a:t>Domestic Violence Evidence Project: metrics and tools</a:t>
            </a:r>
          </a:p>
          <a:p>
            <a:pPr lvl="1">
              <a:buFont typeface="Wingdings" panose="05000000000000000000" pitchFamily="2" charset="2"/>
              <a:buChar char="Ø"/>
            </a:pPr>
            <a:r>
              <a:rPr lang="en-US" sz="2300" dirty="0" smtClean="0"/>
              <a:t>Vera Institute of Justice</a:t>
            </a:r>
          </a:p>
          <a:p>
            <a:pPr lvl="1">
              <a:buFont typeface="Wingdings" panose="05000000000000000000" pitchFamily="2" charset="2"/>
              <a:buChar char="Ø"/>
            </a:pPr>
            <a:r>
              <a:rPr lang="en-US" sz="2300" dirty="0" smtClean="0"/>
              <a:t>Washington State Coalition’s DV Housing First Evaluation</a:t>
            </a:r>
          </a:p>
        </p:txBody>
      </p:sp>
      <p:sp>
        <p:nvSpPr>
          <p:cNvPr id="3" name="Title 2"/>
          <p:cNvSpPr>
            <a:spLocks noGrp="1"/>
          </p:cNvSpPr>
          <p:nvPr>
            <p:ph type="title"/>
          </p:nvPr>
        </p:nvSpPr>
        <p:spPr/>
        <p:txBody>
          <a:bodyPr>
            <a:normAutofit/>
          </a:bodyPr>
          <a:lstStyle/>
          <a:p>
            <a:r>
              <a:rPr lang="en-US" sz="3200" b="1" i="1" dirty="0">
                <a:solidFill>
                  <a:srgbClr val="0070C0"/>
                </a:solidFill>
              </a:rPr>
              <a:t>Definition of Success </a:t>
            </a:r>
            <a:r>
              <a:rPr lang="en-US" sz="3200" b="1" i="1" dirty="0" smtClean="0">
                <a:solidFill>
                  <a:srgbClr val="0070C0"/>
                </a:solidFill>
              </a:rPr>
              <a:t>&amp;</a:t>
            </a:r>
            <a:br>
              <a:rPr lang="en-US" sz="3200" b="1" i="1" dirty="0" smtClean="0">
                <a:solidFill>
                  <a:srgbClr val="0070C0"/>
                </a:solidFill>
              </a:rPr>
            </a:br>
            <a:r>
              <a:rPr lang="en-US" sz="3200" b="1" i="1" dirty="0" smtClean="0">
                <a:solidFill>
                  <a:srgbClr val="0070C0"/>
                </a:solidFill>
              </a:rPr>
              <a:t>Performance Measurement: </a:t>
            </a:r>
            <a:r>
              <a:rPr lang="en-US" sz="3200" b="1" i="1" dirty="0" smtClean="0">
                <a:solidFill>
                  <a:schemeClr val="tx1"/>
                </a:solidFill>
              </a:rPr>
              <a:t>Approaches</a:t>
            </a:r>
            <a:endParaRPr lang="en-US" sz="3200" b="1" i="1" dirty="0">
              <a:solidFill>
                <a:schemeClr val="tx1"/>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1137836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60563"/>
            <a:ext cx="8224699" cy="3852006"/>
          </a:xfrm>
        </p:spPr>
        <p:txBody>
          <a:bodyPr/>
          <a:lstStyle/>
          <a:p>
            <a:pPr marL="457200" indent="-457200">
              <a:spcBef>
                <a:spcPts val="1200"/>
              </a:spcBef>
              <a:buFont typeface="+mj-lt"/>
              <a:buAutoNum type="alphaLcParenR"/>
            </a:pPr>
            <a:r>
              <a:rPr lang="en-US" sz="2200" dirty="0" smtClean="0"/>
              <a:t>Success is helping </a:t>
            </a:r>
            <a:r>
              <a:rPr lang="en-US" sz="2200" dirty="0"/>
              <a:t>participants obtain safe, violence-free, sustainable permanent housing and economic </a:t>
            </a:r>
            <a:r>
              <a:rPr lang="en-US" sz="2200" dirty="0" smtClean="0"/>
              <a:t>self-sufficiency.</a:t>
            </a:r>
            <a:endParaRPr lang="en-US" sz="2200" dirty="0"/>
          </a:p>
          <a:p>
            <a:pPr marL="457200" indent="-457200">
              <a:spcBef>
                <a:spcPts val="1200"/>
              </a:spcBef>
              <a:buFont typeface="+mj-lt"/>
              <a:buAutoNum type="alphaLcParenR"/>
            </a:pPr>
            <a:r>
              <a:rPr lang="en-US" sz="2200" dirty="0" smtClean="0"/>
              <a:t>Success is about supporting </a:t>
            </a:r>
            <a:r>
              <a:rPr lang="en-US" sz="2200" dirty="0"/>
              <a:t>participants in defining their own goals and </a:t>
            </a:r>
            <a:r>
              <a:rPr lang="en-US" sz="2200" dirty="0" smtClean="0"/>
              <a:t>in making </a:t>
            </a:r>
            <a:r>
              <a:rPr lang="en-US" sz="2200" dirty="0"/>
              <a:t>progress toward achieving </a:t>
            </a:r>
            <a:r>
              <a:rPr lang="en-US" sz="2200" dirty="0" smtClean="0"/>
              <a:t>those goals.</a:t>
            </a:r>
            <a:endParaRPr lang="en-US" sz="2200" dirty="0"/>
          </a:p>
          <a:p>
            <a:pPr marL="457200" indent="-457200">
              <a:spcBef>
                <a:spcPts val="1200"/>
              </a:spcBef>
              <a:buFont typeface="+mj-lt"/>
              <a:buAutoNum type="alphaLcParenR"/>
            </a:pPr>
            <a:r>
              <a:rPr lang="en-US" sz="2200" dirty="0" smtClean="0"/>
              <a:t>Success is about supporting </a:t>
            </a:r>
            <a:r>
              <a:rPr lang="en-US" sz="2200" dirty="0"/>
              <a:t>participants in getting the help </a:t>
            </a:r>
            <a:r>
              <a:rPr lang="en-US" sz="2200" dirty="0" smtClean="0"/>
              <a:t>they want</a:t>
            </a:r>
            <a:r>
              <a:rPr lang="en-US" sz="2200" dirty="0"/>
              <a:t>;</a:t>
            </a:r>
            <a:r>
              <a:rPr lang="en-US" sz="2200" dirty="0" smtClean="0"/>
              <a:t> and getting </a:t>
            </a:r>
            <a:r>
              <a:rPr lang="en-US" sz="2200" dirty="0"/>
              <a:t>to a "better place" in the broadest sense -- increased safety, </a:t>
            </a:r>
            <a:r>
              <a:rPr lang="en-US" sz="2200" dirty="0" smtClean="0"/>
              <a:t>awareness </a:t>
            </a:r>
            <a:r>
              <a:rPr lang="en-US" sz="2200" dirty="0"/>
              <a:t>of community </a:t>
            </a:r>
            <a:r>
              <a:rPr lang="en-US" sz="2200" dirty="0" smtClean="0"/>
              <a:t>resources, feeling </a:t>
            </a:r>
            <a:r>
              <a:rPr lang="en-US" sz="2200" dirty="0"/>
              <a:t>better about themselves and their </a:t>
            </a:r>
            <a:r>
              <a:rPr lang="en-US" sz="2200" dirty="0" smtClean="0"/>
              <a:t>future, etc.</a:t>
            </a:r>
            <a:endParaRPr lang="en-US" sz="2200" dirty="0"/>
          </a:p>
          <a:p>
            <a:pPr marL="457200" indent="-457200">
              <a:spcBef>
                <a:spcPts val="1200"/>
              </a:spcBef>
              <a:buFont typeface="+mj-lt"/>
              <a:buAutoNum type="alphaLcParenR"/>
            </a:pPr>
            <a:r>
              <a:rPr lang="en-US" sz="2200" dirty="0" smtClean="0"/>
              <a:t>Comments on how providers measure program performance </a:t>
            </a:r>
            <a:r>
              <a:rPr lang="en-US" sz="2200" dirty="0"/>
              <a:t>and </a:t>
            </a:r>
            <a:r>
              <a:rPr lang="en-US" sz="2200" dirty="0" smtClean="0"/>
              <a:t>participants’ </a:t>
            </a:r>
            <a:r>
              <a:rPr lang="en-US" sz="2200" dirty="0"/>
              <a:t>progress </a:t>
            </a:r>
            <a:r>
              <a:rPr lang="en-US" sz="2200" dirty="0" smtClean="0"/>
              <a:t>towards their self-defined goals.</a:t>
            </a:r>
            <a:endParaRPr lang="en-US" sz="2200" dirty="0"/>
          </a:p>
        </p:txBody>
      </p:sp>
      <p:sp>
        <p:nvSpPr>
          <p:cNvPr id="3" name="Title 2"/>
          <p:cNvSpPr>
            <a:spLocks noGrp="1"/>
          </p:cNvSpPr>
          <p:nvPr>
            <p:ph type="title"/>
          </p:nvPr>
        </p:nvSpPr>
        <p:spPr/>
        <p:txBody>
          <a:bodyPr>
            <a:normAutofit/>
          </a:bodyPr>
          <a:lstStyle/>
          <a:p>
            <a:r>
              <a:rPr lang="en-US" sz="3200" b="1" i="1" dirty="0">
                <a:solidFill>
                  <a:srgbClr val="0070C0"/>
                </a:solidFill>
              </a:rPr>
              <a:t>Definition of Success &amp; </a:t>
            </a:r>
            <a:r>
              <a:rPr lang="en-US" sz="3200" b="1" i="1" dirty="0" smtClean="0">
                <a:solidFill>
                  <a:srgbClr val="0070C0"/>
                </a:solidFill>
              </a:rPr>
              <a:t/>
            </a:r>
            <a:br>
              <a:rPr lang="en-US" sz="3200" b="1" i="1" dirty="0" smtClean="0">
                <a:solidFill>
                  <a:srgbClr val="0070C0"/>
                </a:solidFill>
              </a:rPr>
            </a:br>
            <a:r>
              <a:rPr lang="en-US" sz="3200" b="1" i="1" dirty="0" smtClean="0">
                <a:solidFill>
                  <a:srgbClr val="0070C0"/>
                </a:solidFill>
              </a:rPr>
              <a:t>Performance </a:t>
            </a:r>
            <a:r>
              <a:rPr lang="en-US" sz="3200" b="1" i="1" dirty="0">
                <a:solidFill>
                  <a:srgbClr val="0070C0"/>
                </a:solidFill>
              </a:rPr>
              <a:t>Measurement: </a:t>
            </a:r>
            <a:r>
              <a:rPr lang="en-US" sz="3200" b="1" i="1" dirty="0">
                <a:solidFill>
                  <a:schemeClr val="tx1"/>
                </a:solidFill>
              </a:rPr>
              <a:t>Provider Comments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3900216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3064" y="1960563"/>
            <a:ext cx="8299161" cy="3852006"/>
          </a:xfrm>
        </p:spPr>
        <p:txBody>
          <a:bodyPr/>
          <a:lstStyle/>
          <a:p>
            <a:pPr>
              <a:spcBef>
                <a:spcPts val="1200"/>
              </a:spcBef>
            </a:pPr>
            <a:r>
              <a:rPr lang="en-US" sz="2300" dirty="0" smtClean="0"/>
              <a:t>Balancing competing priorities (funders, participants, provider)</a:t>
            </a:r>
          </a:p>
          <a:p>
            <a:pPr>
              <a:spcBef>
                <a:spcPts val="1200"/>
              </a:spcBef>
            </a:pPr>
            <a:r>
              <a:rPr lang="en-US" sz="2300" dirty="0" smtClean="0"/>
              <a:t>Balancing competing paradigms: housing-focused vs. victim/survivor-defined advocacy and goals</a:t>
            </a:r>
          </a:p>
          <a:p>
            <a:pPr>
              <a:spcBef>
                <a:spcPts val="1200"/>
              </a:spcBef>
            </a:pPr>
            <a:r>
              <a:rPr lang="en-US" sz="2300" dirty="0" smtClean="0"/>
              <a:t>Focus on proximal outcomes, given impossibility of measuring long-term outcomes</a:t>
            </a:r>
          </a:p>
          <a:p>
            <a:pPr>
              <a:spcBef>
                <a:spcPts val="1200"/>
              </a:spcBef>
            </a:pPr>
            <a:r>
              <a:rPr lang="en-US" sz="2300" dirty="0" smtClean="0"/>
              <a:t>Purpose of measuring performance: (a) assess effectiveness of efforts to support survivors, (b) inform performance improvements, (c) sustain funding</a:t>
            </a:r>
          </a:p>
          <a:p>
            <a:pPr>
              <a:spcBef>
                <a:spcPts val="1200"/>
              </a:spcBef>
            </a:pPr>
            <a:r>
              <a:rPr lang="en-US" sz="2300" dirty="0" smtClean="0"/>
              <a:t>Quantitative metrics vs. reflective analysis</a:t>
            </a:r>
            <a:endParaRPr lang="en-US" sz="2300" dirty="0"/>
          </a:p>
        </p:txBody>
      </p:sp>
      <p:sp>
        <p:nvSpPr>
          <p:cNvPr id="3" name="Title 2"/>
          <p:cNvSpPr>
            <a:spLocks noGrp="1"/>
          </p:cNvSpPr>
          <p:nvPr>
            <p:ph type="title"/>
          </p:nvPr>
        </p:nvSpPr>
        <p:spPr/>
        <p:txBody>
          <a:bodyPr>
            <a:normAutofit/>
          </a:bodyPr>
          <a:lstStyle/>
          <a:p>
            <a:r>
              <a:rPr lang="en-US" sz="3200" b="1" i="1" dirty="0">
                <a:solidFill>
                  <a:srgbClr val="0070C0"/>
                </a:solidFill>
              </a:rPr>
              <a:t>Definition of Success &amp; </a:t>
            </a:r>
            <a:r>
              <a:rPr lang="en-US" sz="3200" b="1" i="1" dirty="0" smtClean="0">
                <a:solidFill>
                  <a:srgbClr val="0070C0"/>
                </a:solidFill>
              </a:rPr>
              <a:t/>
            </a:r>
            <a:br>
              <a:rPr lang="en-US" sz="3200" b="1" i="1" dirty="0" smtClean="0">
                <a:solidFill>
                  <a:srgbClr val="0070C0"/>
                </a:solidFill>
              </a:rPr>
            </a:br>
            <a:r>
              <a:rPr lang="en-US" sz="3200" b="1" i="1" dirty="0" smtClean="0">
                <a:solidFill>
                  <a:srgbClr val="0070C0"/>
                </a:solidFill>
              </a:rPr>
              <a:t>Performance </a:t>
            </a:r>
            <a:r>
              <a:rPr lang="en-US" sz="3200" b="1" i="1" dirty="0">
                <a:solidFill>
                  <a:srgbClr val="0070C0"/>
                </a:solidFill>
              </a:rPr>
              <a:t>Measurement: </a:t>
            </a:r>
            <a:r>
              <a:rPr lang="en-US" sz="3200" b="1" i="1" dirty="0">
                <a:solidFill>
                  <a:srgbClr val="002060"/>
                </a:solidFill>
              </a:rPr>
              <a:t>Key Concepts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70920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979" y="1960563"/>
            <a:ext cx="8224699" cy="3852006"/>
          </a:xfrm>
        </p:spPr>
        <p:txBody>
          <a:bodyPr/>
          <a:lstStyle/>
          <a:p>
            <a:pPr>
              <a:spcBef>
                <a:spcPts val="900"/>
              </a:spcBef>
            </a:pPr>
            <a:r>
              <a:rPr lang="en-US" dirty="0" smtClean="0"/>
              <a:t>VAWA MEI semi-annual report: who gets counted, and who doesn’t get counted?</a:t>
            </a:r>
          </a:p>
          <a:p>
            <a:pPr>
              <a:spcBef>
                <a:spcPts val="900"/>
              </a:spcBef>
            </a:pPr>
            <a:r>
              <a:rPr lang="en-US" dirty="0" smtClean="0"/>
              <a:t>Use of diverse data systems</a:t>
            </a:r>
          </a:p>
          <a:p>
            <a:pPr>
              <a:spcBef>
                <a:spcPts val="900"/>
              </a:spcBef>
            </a:pPr>
            <a:r>
              <a:rPr lang="en-US" dirty="0" smtClean="0"/>
              <a:t>How / where do participant-defined goals get recorded?</a:t>
            </a:r>
          </a:p>
          <a:p>
            <a:pPr>
              <a:spcBef>
                <a:spcPts val="900"/>
              </a:spcBef>
            </a:pPr>
            <a:r>
              <a:rPr lang="en-US" dirty="0" smtClean="0"/>
              <a:t>HUD HMIS / Comparable Data Base</a:t>
            </a:r>
          </a:p>
          <a:p>
            <a:pPr>
              <a:spcBef>
                <a:spcPts val="900"/>
              </a:spcBef>
            </a:pPr>
            <a:r>
              <a:rPr lang="en-US" dirty="0" smtClean="0"/>
              <a:t>Confidentiality: VAWA framework, HUD framework (VAWA prohibition on using HMIS; participation in Coordinated Entry or “parallel system”), other legal protections</a:t>
            </a:r>
          </a:p>
          <a:p>
            <a:pPr>
              <a:spcBef>
                <a:spcPts val="900"/>
              </a:spcBef>
            </a:pPr>
            <a:r>
              <a:rPr lang="en-US" b="1" dirty="0" smtClean="0">
                <a:solidFill>
                  <a:schemeClr val="tx1"/>
                </a:solidFill>
              </a:rPr>
              <a:t>Provider comments </a:t>
            </a:r>
            <a:r>
              <a:rPr lang="en-US" dirty="0" smtClean="0"/>
              <a:t>about the data systems they use </a:t>
            </a:r>
          </a:p>
        </p:txBody>
      </p:sp>
      <p:sp>
        <p:nvSpPr>
          <p:cNvPr id="3" name="Title 2"/>
          <p:cNvSpPr>
            <a:spLocks noGrp="1"/>
          </p:cNvSpPr>
          <p:nvPr>
            <p:ph type="title"/>
          </p:nvPr>
        </p:nvSpPr>
        <p:spPr>
          <a:xfrm>
            <a:off x="608980" y="318053"/>
            <a:ext cx="8303246" cy="1486894"/>
          </a:xfrm>
        </p:spPr>
        <p:txBody>
          <a:bodyPr>
            <a:normAutofit/>
          </a:bodyPr>
          <a:lstStyle/>
          <a:p>
            <a:r>
              <a:rPr lang="en-US" sz="3200" b="1" i="1" dirty="0">
                <a:solidFill>
                  <a:srgbClr val="0070C0"/>
                </a:solidFill>
              </a:rPr>
              <a:t>Definition of Success &amp; </a:t>
            </a:r>
            <a:r>
              <a:rPr lang="en-US" sz="3200" b="1" i="1" dirty="0" smtClean="0">
                <a:solidFill>
                  <a:srgbClr val="0070C0"/>
                </a:solidFill>
              </a:rPr>
              <a:t/>
            </a:r>
            <a:br>
              <a:rPr lang="en-US" sz="3200" b="1" i="1" dirty="0" smtClean="0">
                <a:solidFill>
                  <a:srgbClr val="0070C0"/>
                </a:solidFill>
              </a:rPr>
            </a:br>
            <a:r>
              <a:rPr lang="en-US" sz="3200" b="1" i="1" dirty="0" smtClean="0">
                <a:solidFill>
                  <a:srgbClr val="0070C0"/>
                </a:solidFill>
              </a:rPr>
              <a:t>Performance </a:t>
            </a:r>
            <a:r>
              <a:rPr lang="en-US" sz="3200" b="1" i="1" dirty="0">
                <a:solidFill>
                  <a:srgbClr val="0070C0"/>
                </a:solidFill>
              </a:rPr>
              <a:t>Measurement: </a:t>
            </a:r>
            <a:r>
              <a:rPr lang="en-US" sz="3200" b="1" i="1" dirty="0">
                <a:solidFill>
                  <a:srgbClr val="002060"/>
                </a:solidFill>
              </a:rPr>
              <a:t>Collection of Data</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1591011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i="1" dirty="0" smtClean="0">
                <a:solidFill>
                  <a:srgbClr val="C00000"/>
                </a:solidFill>
              </a:rPr>
              <a:t>Chapter 2: </a:t>
            </a:r>
            <a:r>
              <a:rPr lang="en-US" sz="3200" b="1" i="1" dirty="0" smtClean="0">
                <a:solidFill>
                  <a:srgbClr val="0070C0"/>
                </a:solidFill>
              </a:rPr>
              <a:t>Survivor </a:t>
            </a:r>
            <a:r>
              <a:rPr lang="en-US" sz="3200" b="1" i="1" dirty="0">
                <a:solidFill>
                  <a:srgbClr val="0070C0"/>
                </a:solidFill>
              </a:rPr>
              <a:t>Access </a:t>
            </a:r>
            <a:r>
              <a:rPr lang="en-US" sz="3200" b="1" i="1" dirty="0" smtClean="0">
                <a:solidFill>
                  <a:srgbClr val="0070C0"/>
                </a:solidFill>
              </a:rPr>
              <a:t>&amp; </a:t>
            </a:r>
            <a:r>
              <a:rPr lang="en-US" sz="3200" b="1" i="1" dirty="0">
                <a:solidFill>
                  <a:srgbClr val="0070C0"/>
                </a:solidFill>
              </a:rPr>
              <a:t/>
            </a:r>
            <a:br>
              <a:rPr lang="en-US" sz="3200" b="1" i="1" dirty="0">
                <a:solidFill>
                  <a:srgbClr val="0070C0"/>
                </a:solidFill>
              </a:rPr>
            </a:br>
            <a:r>
              <a:rPr lang="en-US" sz="3200" b="1" i="1" dirty="0">
                <a:solidFill>
                  <a:srgbClr val="0070C0"/>
                </a:solidFill>
              </a:rPr>
              <a:t>Participant </a:t>
            </a:r>
            <a:r>
              <a:rPr lang="en-US" sz="3200" b="1" i="1" dirty="0" smtClean="0">
                <a:solidFill>
                  <a:srgbClr val="0070C0"/>
                </a:solidFill>
              </a:rPr>
              <a:t>Selection</a:t>
            </a:r>
            <a:endParaRPr lang="en-US" sz="3200" b="1" i="1" dirty="0">
              <a:solidFill>
                <a:srgbClr val="0070C0"/>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14</a:t>
            </a:fld>
            <a:endParaRPr lang="en-US" dirty="0"/>
          </a:p>
        </p:txBody>
      </p:sp>
      <p:sp>
        <p:nvSpPr>
          <p:cNvPr id="2" name="Content Placeholder 1"/>
          <p:cNvSpPr>
            <a:spLocks noGrp="1"/>
          </p:cNvSpPr>
          <p:nvPr>
            <p:ph idx="1"/>
          </p:nvPr>
        </p:nvSpPr>
        <p:spPr/>
        <p:txBody>
          <a:bodyPr/>
          <a:lstStyle/>
          <a:p>
            <a:endParaRPr lang="en-US"/>
          </a:p>
        </p:txBody>
      </p:sp>
      <p:pic>
        <p:nvPicPr>
          <p:cNvPr id="7" name="Content Placeholder 5"/>
          <p:cNvPicPr>
            <a:picLocks noChangeAspect="1"/>
          </p:cNvPicPr>
          <p:nvPr/>
        </p:nvPicPr>
        <p:blipFill rotWithShape="1">
          <a:blip r:embed="rId3">
            <a:duotone>
              <a:prstClr val="black"/>
              <a:srgbClr val="C00000">
                <a:tint val="45000"/>
                <a:satMod val="400000"/>
              </a:srgbClr>
            </a:duotone>
            <a:extLst>
              <a:ext uri="{28A0092B-C50C-407E-A947-70E740481C1C}">
                <a14:useLocalDpi xmlns:a14="http://schemas.microsoft.com/office/drawing/2010/main" val="0"/>
              </a:ext>
            </a:extLst>
          </a:blip>
          <a:srcRect t="31391"/>
          <a:stretch/>
        </p:blipFill>
        <p:spPr bwMode="gray">
          <a:xfrm>
            <a:off x="-7160" y="1789043"/>
            <a:ext cx="9249772" cy="4230757"/>
          </a:xfrm>
          <a:prstGeom prst="rect">
            <a:avLst/>
          </a:prstGeom>
          <a:noFill/>
          <a:ln w="9525">
            <a:noFill/>
            <a:miter lim="800000"/>
            <a:headEnd/>
            <a:tailEnd/>
          </a:ln>
          <a:effectLst>
            <a:outerShdw blurRad="50800" dist="50800" dir="5400000" algn="ctr" rotWithShape="0">
              <a:schemeClr val="accent6">
                <a:lumMod val="60000"/>
                <a:lumOff val="40000"/>
                <a:alpha val="30000"/>
              </a:schemeClr>
            </a:outerShdw>
          </a:effectLst>
        </p:spPr>
      </p:pic>
    </p:spTree>
    <p:extLst>
      <p:ext uri="{BB962C8B-B14F-4D97-AF65-F5344CB8AC3E}">
        <p14:creationId xmlns:p14="http://schemas.microsoft.com/office/powerpoint/2010/main" val="1828741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765" y="1938251"/>
            <a:ext cx="8334914" cy="3963785"/>
          </a:xfrm>
        </p:spPr>
        <p:txBody>
          <a:bodyPr/>
          <a:lstStyle/>
          <a:p>
            <a:pPr>
              <a:spcBef>
                <a:spcPts val="900"/>
              </a:spcBef>
            </a:pPr>
            <a:r>
              <a:rPr lang="en-US" sz="2300" dirty="0" smtClean="0"/>
              <a:t>Strengths vs. Limitations of DV shelters, mainstream shelters for individuals / families, mainstream TH and RRH programs</a:t>
            </a:r>
          </a:p>
          <a:p>
            <a:pPr>
              <a:spcBef>
                <a:spcPts val="900"/>
              </a:spcBef>
            </a:pPr>
            <a:r>
              <a:rPr lang="en-US" sz="2300" dirty="0" smtClean="0"/>
              <a:t>Specialized TH programs (including both “traditional” TH and transition-in-place/RRH programs resourced to serve DV/SA survivors) are the best options for survivors who need longer-term trauma-informed support than a DV shelter can provide</a:t>
            </a:r>
          </a:p>
          <a:p>
            <a:pPr>
              <a:spcBef>
                <a:spcPts val="900"/>
              </a:spcBef>
            </a:pPr>
            <a:r>
              <a:rPr lang="en-US" sz="2300" dirty="0" smtClean="0"/>
              <a:t>Supply vs. estimated demand for “Specialized” TH</a:t>
            </a:r>
          </a:p>
          <a:p>
            <a:pPr lvl="1">
              <a:spcBef>
                <a:spcPts val="900"/>
              </a:spcBef>
              <a:buFont typeface="Wingdings" panose="05000000000000000000" pitchFamily="2" charset="2"/>
              <a:buChar char="Ø"/>
            </a:pPr>
            <a:r>
              <a:rPr lang="en-US" sz="2300" dirty="0"/>
              <a:t>One unit of </a:t>
            </a:r>
            <a:r>
              <a:rPr lang="en-US" sz="2300" dirty="0" smtClean="0"/>
              <a:t>specialized TH </a:t>
            </a:r>
            <a:r>
              <a:rPr lang="en-US" sz="2300" dirty="0"/>
              <a:t>for every 9 survivors who </a:t>
            </a:r>
            <a:r>
              <a:rPr lang="en-US" sz="2300" dirty="0" smtClean="0"/>
              <a:t>need </a:t>
            </a:r>
            <a:r>
              <a:rPr lang="en-US" sz="2300" dirty="0"/>
              <a:t>it</a:t>
            </a:r>
            <a:r>
              <a:rPr lang="en-US" sz="2300" dirty="0" smtClean="0"/>
              <a:t>?</a:t>
            </a:r>
          </a:p>
          <a:p>
            <a:pPr>
              <a:spcBef>
                <a:spcPts val="900"/>
              </a:spcBef>
              <a:buFont typeface="Arial" panose="020B0604020202020204" pitchFamily="34" charset="0"/>
              <a:buChar char="•"/>
            </a:pPr>
            <a:r>
              <a:rPr lang="en-US" sz="2300" dirty="0" smtClean="0"/>
              <a:t>What happens when survivors can’t get into a “Specialized” TH program?</a:t>
            </a:r>
            <a:endParaRPr lang="en-US" sz="2300" dirty="0"/>
          </a:p>
        </p:txBody>
      </p:sp>
      <p:sp>
        <p:nvSpPr>
          <p:cNvPr id="3" name="Title 2"/>
          <p:cNvSpPr>
            <a:spLocks noGrp="1"/>
          </p:cNvSpPr>
          <p:nvPr>
            <p:ph type="title"/>
          </p:nvPr>
        </p:nvSpPr>
        <p:spPr>
          <a:xfrm>
            <a:off x="498765" y="359617"/>
            <a:ext cx="8224837" cy="1486894"/>
          </a:xfrm>
        </p:spPr>
        <p:txBody>
          <a:bodyPr>
            <a:normAutofit/>
          </a:bodyPr>
          <a:lstStyle/>
          <a:p>
            <a:r>
              <a:rPr lang="en-US" sz="3200" b="1" i="1" dirty="0">
                <a:solidFill>
                  <a:srgbClr val="0070C0"/>
                </a:solidFill>
              </a:rPr>
              <a:t>Survivor Access </a:t>
            </a:r>
            <a:r>
              <a:rPr lang="en-US" sz="3200" b="1" i="1" dirty="0" smtClean="0">
                <a:solidFill>
                  <a:srgbClr val="0070C0"/>
                </a:solidFill>
              </a:rPr>
              <a:t>&amp; Participant </a:t>
            </a:r>
            <a:r>
              <a:rPr lang="en-US" sz="3200" b="1" i="1" dirty="0">
                <a:solidFill>
                  <a:srgbClr val="0070C0"/>
                </a:solidFill>
              </a:rPr>
              <a:t>Selection: </a:t>
            </a:r>
            <a:br>
              <a:rPr lang="en-US" sz="3200" b="1" i="1" dirty="0">
                <a:solidFill>
                  <a:srgbClr val="0070C0"/>
                </a:solidFill>
              </a:rPr>
            </a:br>
            <a:r>
              <a:rPr lang="en-US" sz="3200" b="1" i="1" dirty="0" smtClean="0">
                <a:solidFill>
                  <a:srgbClr val="002060"/>
                </a:solidFill>
              </a:rPr>
              <a:t>What </a:t>
            </a:r>
            <a:r>
              <a:rPr lang="en-US" sz="3200" b="1" i="1" dirty="0">
                <a:solidFill>
                  <a:srgbClr val="002060"/>
                </a:solidFill>
              </a:rPr>
              <a:t>Are the Options?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3469686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5636" y="1929390"/>
            <a:ext cx="8582891" cy="3920692"/>
          </a:xfrm>
        </p:spPr>
        <p:txBody>
          <a:bodyPr/>
          <a:lstStyle/>
          <a:p>
            <a:pPr>
              <a:spcBef>
                <a:spcPts val="900"/>
              </a:spcBef>
            </a:pPr>
            <a:r>
              <a:rPr lang="en-US" sz="2000" dirty="0" smtClean="0"/>
              <a:t>Comparing the roles of DV shelter vs. “Specialized” TH: different realities / perspectives, depending on funding / staffing:</a:t>
            </a:r>
          </a:p>
          <a:p>
            <a:pPr lvl="1">
              <a:spcBef>
                <a:spcPts val="900"/>
              </a:spcBef>
              <a:buFont typeface="Wingdings" panose="05000000000000000000" pitchFamily="2" charset="2"/>
              <a:buChar char="Ø"/>
            </a:pPr>
            <a:r>
              <a:rPr lang="en-US" sz="2000" dirty="0" smtClean="0"/>
              <a:t>Sometimes DV shelter is better resourced to offer wraparound supports; sometimes the specialized TH program is better resourced; sometimes they have similar resources, but different length of stay limitations;</a:t>
            </a:r>
          </a:p>
          <a:p>
            <a:pPr lvl="1">
              <a:spcBef>
                <a:spcPts val="900"/>
              </a:spcBef>
              <a:buFont typeface="Wingdings" panose="05000000000000000000" pitchFamily="2" charset="2"/>
              <a:buChar char="Ø"/>
            </a:pPr>
            <a:r>
              <a:rPr lang="en-US" sz="2000" dirty="0" smtClean="0"/>
              <a:t>Sometimes specialized TH is seen as a resource for survivors prepared to address their needs independently; sometimes it is seen as providing an opportunity for survivors to work with staff on multiple needs.</a:t>
            </a:r>
          </a:p>
          <a:p>
            <a:pPr lvl="1">
              <a:spcBef>
                <a:spcPts val="900"/>
              </a:spcBef>
              <a:buFont typeface="Wingdings" panose="05000000000000000000" pitchFamily="2" charset="2"/>
              <a:buChar char="Ø"/>
            </a:pPr>
            <a:r>
              <a:rPr lang="en-US" sz="2000" dirty="0" smtClean="0"/>
              <a:t>As illustrated by the many provider comments, distinctions between DV shelter and transitional housing that may be true in one community don’t necessarily apply in other communities..</a:t>
            </a:r>
          </a:p>
        </p:txBody>
      </p:sp>
      <p:sp>
        <p:nvSpPr>
          <p:cNvPr id="3" name="Title 2"/>
          <p:cNvSpPr>
            <a:spLocks noGrp="1"/>
          </p:cNvSpPr>
          <p:nvPr>
            <p:ph type="title"/>
          </p:nvPr>
        </p:nvSpPr>
        <p:spPr>
          <a:xfrm>
            <a:off x="519546" y="318053"/>
            <a:ext cx="8392680" cy="1486894"/>
          </a:xfrm>
        </p:spPr>
        <p:txBody>
          <a:bodyPr>
            <a:normAutofit/>
          </a:bodyPr>
          <a:lstStyle/>
          <a:p>
            <a:r>
              <a:rPr lang="en-US" sz="3200" b="1" i="1" dirty="0">
                <a:solidFill>
                  <a:srgbClr val="0070C0"/>
                </a:solidFill>
              </a:rPr>
              <a:t>Survivor Access </a:t>
            </a:r>
            <a:r>
              <a:rPr lang="en-US" sz="3200" b="1" i="1" dirty="0" smtClean="0">
                <a:solidFill>
                  <a:srgbClr val="0070C0"/>
                </a:solidFill>
              </a:rPr>
              <a:t>&amp; Participant </a:t>
            </a:r>
            <a:r>
              <a:rPr lang="en-US" sz="3200" b="1" i="1" dirty="0">
                <a:solidFill>
                  <a:srgbClr val="0070C0"/>
                </a:solidFill>
              </a:rPr>
              <a:t>Selection: </a:t>
            </a:r>
            <a:r>
              <a:rPr lang="en-US" sz="3200" b="1" i="1" dirty="0" smtClean="0">
                <a:solidFill>
                  <a:srgbClr val="0070C0"/>
                </a:solidFill>
              </a:rPr>
              <a:t/>
            </a:r>
            <a:br>
              <a:rPr lang="en-US" sz="3200" b="1" i="1" dirty="0" smtClean="0">
                <a:solidFill>
                  <a:srgbClr val="0070C0"/>
                </a:solidFill>
              </a:rPr>
            </a:br>
            <a:r>
              <a:rPr lang="en-US" sz="3200" b="1" i="1" dirty="0" smtClean="0">
                <a:solidFill>
                  <a:srgbClr val="002060"/>
                </a:solidFill>
              </a:rPr>
              <a:t>The Roles of DV Shelter vs. “Specialized” TH</a:t>
            </a:r>
            <a:endParaRPr lang="en-US" sz="3200" b="1" i="1" dirty="0">
              <a:solidFill>
                <a:srgbClr val="002060"/>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85624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856" y="2103120"/>
            <a:ext cx="8517369" cy="3825239"/>
          </a:xfrm>
        </p:spPr>
        <p:txBody>
          <a:bodyPr/>
          <a:lstStyle/>
          <a:p>
            <a:pPr>
              <a:spcBef>
                <a:spcPts val="1200"/>
              </a:spcBef>
            </a:pPr>
            <a:r>
              <a:rPr lang="en-US" sz="2250" dirty="0" smtClean="0"/>
              <a:t>All OVW-funded TH programs are subject to VAWA / OVW </a:t>
            </a:r>
            <a:r>
              <a:rPr lang="en-US" sz="2250" dirty="0"/>
              <a:t>provisions in </a:t>
            </a:r>
            <a:r>
              <a:rPr lang="en-US" sz="2250" dirty="0" smtClean="0"/>
              <a:t>the </a:t>
            </a:r>
            <a:r>
              <a:rPr lang="en-US" sz="2250" dirty="0"/>
              <a:t>annual solicitation for </a:t>
            </a:r>
            <a:r>
              <a:rPr lang="en-US" sz="2250" dirty="0" smtClean="0"/>
              <a:t>TH grant </a:t>
            </a:r>
            <a:r>
              <a:rPr lang="en-US" sz="2250" dirty="0"/>
              <a:t>proposals </a:t>
            </a:r>
            <a:r>
              <a:rPr lang="en-US" sz="2250" dirty="0" smtClean="0"/>
              <a:t>warning against "</a:t>
            </a:r>
            <a:r>
              <a:rPr lang="en-US" sz="2250" b="1" i="1" dirty="0" smtClean="0"/>
              <a:t>activities </a:t>
            </a:r>
            <a:r>
              <a:rPr lang="en-US" sz="2250" b="1" i="1" dirty="0"/>
              <a:t>that compromise victim safety and recovery</a:t>
            </a:r>
            <a:r>
              <a:rPr lang="en-US" sz="2250" dirty="0"/>
              <a:t>," including “</a:t>
            </a:r>
            <a:r>
              <a:rPr lang="en-US" sz="2250" b="1" i="1" dirty="0">
                <a:solidFill>
                  <a:schemeClr val="tx1"/>
                </a:solidFill>
              </a:rPr>
              <a:t>restrictive conditions</a:t>
            </a:r>
            <a:r>
              <a:rPr lang="en-US" sz="2250" dirty="0"/>
              <a:t>” and/or </a:t>
            </a:r>
            <a:endParaRPr lang="en-US" sz="2250" dirty="0" smtClean="0"/>
          </a:p>
          <a:p>
            <a:pPr marL="365760" indent="0">
              <a:lnSpc>
                <a:spcPct val="110000"/>
              </a:lnSpc>
              <a:spcBef>
                <a:spcPts val="1200"/>
              </a:spcBef>
              <a:buNone/>
            </a:pPr>
            <a:r>
              <a:rPr lang="en-US" sz="2000" dirty="0" smtClean="0"/>
              <a:t>"</a:t>
            </a:r>
            <a:r>
              <a:rPr lang="en-US" sz="2000" b="1" i="1" dirty="0"/>
              <a:t>policies or procedures that exclude victims from receiving safe shelter, advocacy services, counseling, and other assistance based on their actual or perceived age, immigration status, race, religion, sexual orientation, gender identity, mental health condition, physical health condition, criminal record, work in the sex industry, or the age and/or gender of their </a:t>
            </a:r>
            <a:r>
              <a:rPr lang="en-US" sz="2000" b="1" i="1" dirty="0" smtClean="0"/>
              <a:t>children</a:t>
            </a:r>
            <a:r>
              <a:rPr lang="en-US" sz="2000" dirty="0" smtClean="0"/>
              <a:t>.”</a:t>
            </a:r>
          </a:p>
        </p:txBody>
      </p:sp>
      <p:sp>
        <p:nvSpPr>
          <p:cNvPr id="3" name="Title 2"/>
          <p:cNvSpPr>
            <a:spLocks noGrp="1"/>
          </p:cNvSpPr>
          <p:nvPr>
            <p:ph type="title"/>
          </p:nvPr>
        </p:nvSpPr>
        <p:spPr>
          <a:xfrm>
            <a:off x="394856" y="318053"/>
            <a:ext cx="8517370" cy="1486894"/>
          </a:xfrm>
        </p:spPr>
        <p:txBody>
          <a:bodyPr>
            <a:normAutofit/>
          </a:bodyPr>
          <a:lstStyle/>
          <a:p>
            <a:r>
              <a:rPr lang="en-US" sz="3200" b="1" i="1" dirty="0">
                <a:solidFill>
                  <a:srgbClr val="0070C0"/>
                </a:solidFill>
              </a:rPr>
              <a:t>Survivor Access </a:t>
            </a:r>
            <a:r>
              <a:rPr lang="en-US" sz="3200" b="1" i="1" dirty="0" smtClean="0">
                <a:solidFill>
                  <a:srgbClr val="0070C0"/>
                </a:solidFill>
              </a:rPr>
              <a:t>&amp; Participant </a:t>
            </a:r>
            <a:r>
              <a:rPr lang="en-US" sz="3200" b="1" i="1" dirty="0">
                <a:solidFill>
                  <a:srgbClr val="0070C0"/>
                </a:solidFill>
              </a:rPr>
              <a:t>Selection: </a:t>
            </a:r>
            <a:r>
              <a:rPr lang="en-US" sz="3200" b="1" i="1" dirty="0" smtClean="0">
                <a:solidFill>
                  <a:srgbClr val="0070C0"/>
                </a:solidFill>
              </a:rPr>
              <a:t/>
            </a:r>
            <a:br>
              <a:rPr lang="en-US" sz="3200" b="1" i="1" dirty="0" smtClean="0">
                <a:solidFill>
                  <a:srgbClr val="0070C0"/>
                </a:solidFill>
              </a:rPr>
            </a:br>
            <a:r>
              <a:rPr lang="en-US" sz="3200" b="1" i="1" dirty="0" smtClean="0">
                <a:solidFill>
                  <a:srgbClr val="002060"/>
                </a:solidFill>
              </a:rPr>
              <a:t>Non-Discrimination Context: OVW Framework</a:t>
            </a:r>
            <a:endParaRPr lang="en-US" sz="3200" b="1" i="1" dirty="0">
              <a:solidFill>
                <a:srgbClr val="002060"/>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4258004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608" y="1953491"/>
            <a:ext cx="8403070" cy="3865418"/>
          </a:xfrm>
        </p:spPr>
        <p:txBody>
          <a:bodyPr/>
          <a:lstStyle/>
          <a:p>
            <a:pPr>
              <a:spcBef>
                <a:spcPts val="1200"/>
              </a:spcBef>
            </a:pPr>
            <a:r>
              <a:rPr lang="en-US" sz="2200" dirty="0"/>
              <a:t>All providers are subject to non-discrimination laws</a:t>
            </a:r>
          </a:p>
          <a:p>
            <a:pPr>
              <a:spcBef>
                <a:spcPts val="1200"/>
              </a:spcBef>
            </a:pPr>
            <a:r>
              <a:rPr lang="en-US" sz="2200" dirty="0" smtClean="0"/>
              <a:t>Housing providers (programs that own or lease their program housing) are subject to fair housing laws</a:t>
            </a:r>
          </a:p>
          <a:p>
            <a:pPr>
              <a:spcBef>
                <a:spcPts val="1200"/>
              </a:spcBef>
            </a:pPr>
            <a:r>
              <a:rPr lang="en-US" sz="2200" dirty="0" smtClean="0"/>
              <a:t>All providers are subject to the Americans with Disabilities Act, and expectations about </a:t>
            </a:r>
            <a:r>
              <a:rPr lang="en-US" sz="2200" b="1" i="1" dirty="0" smtClean="0"/>
              <a:t>reasonable</a:t>
            </a:r>
            <a:r>
              <a:rPr lang="en-US" sz="2200" dirty="0" smtClean="0"/>
              <a:t> accommodations and </a:t>
            </a:r>
            <a:r>
              <a:rPr lang="en-US" sz="2200" b="1" i="1" dirty="0" smtClean="0"/>
              <a:t>reasonable</a:t>
            </a:r>
            <a:r>
              <a:rPr lang="en-US" sz="2200" dirty="0" smtClean="0"/>
              <a:t> modifications of policies and procedures:</a:t>
            </a:r>
          </a:p>
          <a:p>
            <a:pPr>
              <a:spcBef>
                <a:spcPts val="1200"/>
              </a:spcBef>
            </a:pPr>
            <a:r>
              <a:rPr lang="en-US" sz="2200" dirty="0" smtClean="0"/>
              <a:t>Non-discrimination requirements and affirmative obligations are (also) applicable to survivors with mental health / trauma-related disabling conditions (e.g., PTSD, depression, etc.) and alcoholism ... which can affect participant behavior and participation levels.</a:t>
            </a:r>
          </a:p>
        </p:txBody>
      </p:sp>
      <p:sp>
        <p:nvSpPr>
          <p:cNvPr id="3" name="Title 2"/>
          <p:cNvSpPr>
            <a:spLocks noGrp="1"/>
          </p:cNvSpPr>
          <p:nvPr>
            <p:ph type="title"/>
          </p:nvPr>
        </p:nvSpPr>
        <p:spPr>
          <a:xfrm>
            <a:off x="430608" y="318053"/>
            <a:ext cx="8481617" cy="1486894"/>
          </a:xfrm>
        </p:spPr>
        <p:txBody>
          <a:bodyPr>
            <a:normAutofit/>
          </a:bodyPr>
          <a:lstStyle/>
          <a:p>
            <a:r>
              <a:rPr lang="en-US" sz="3200" b="1" i="1" dirty="0">
                <a:solidFill>
                  <a:srgbClr val="0070C0"/>
                </a:solidFill>
              </a:rPr>
              <a:t>Survivor Access </a:t>
            </a:r>
            <a:r>
              <a:rPr lang="en-US" sz="3200" b="1" i="1" dirty="0" smtClean="0">
                <a:solidFill>
                  <a:srgbClr val="0070C0"/>
                </a:solidFill>
              </a:rPr>
              <a:t>&amp; Participant </a:t>
            </a:r>
            <a:r>
              <a:rPr lang="en-US" sz="3200" b="1" i="1" dirty="0">
                <a:solidFill>
                  <a:srgbClr val="0070C0"/>
                </a:solidFill>
              </a:rPr>
              <a:t>Selection: </a:t>
            </a:r>
            <a:r>
              <a:rPr lang="en-US" sz="3200" b="1" i="1" dirty="0" smtClean="0">
                <a:solidFill>
                  <a:srgbClr val="0070C0"/>
                </a:solidFill>
              </a:rPr>
              <a:t/>
            </a:r>
            <a:br>
              <a:rPr lang="en-US" sz="3200" b="1" i="1" dirty="0" smtClean="0">
                <a:solidFill>
                  <a:srgbClr val="0070C0"/>
                </a:solidFill>
              </a:rPr>
            </a:br>
            <a:r>
              <a:rPr lang="en-US" sz="3200" b="1" i="1" dirty="0" smtClean="0">
                <a:solidFill>
                  <a:srgbClr val="002060"/>
                </a:solidFill>
              </a:rPr>
              <a:t>Non-Discrimination Context: Federal Laws</a:t>
            </a:r>
            <a:endParaRPr lang="en-US" sz="3200" b="1" i="1" dirty="0">
              <a:solidFill>
                <a:srgbClr val="002060"/>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286208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26866"/>
            <a:ext cx="8067605" cy="4062453"/>
          </a:xfrm>
        </p:spPr>
        <p:txBody>
          <a:bodyPr/>
          <a:lstStyle/>
          <a:p>
            <a:pPr>
              <a:spcBef>
                <a:spcPts val="1000"/>
              </a:spcBef>
            </a:pPr>
            <a:r>
              <a:rPr lang="en-US" sz="2150" dirty="0" smtClean="0"/>
              <a:t>How are survivors referred for consideration?</a:t>
            </a:r>
          </a:p>
          <a:p>
            <a:pPr lvl="1">
              <a:spcBef>
                <a:spcPts val="1000"/>
              </a:spcBef>
              <a:buFont typeface="Wingdings" panose="05000000000000000000" pitchFamily="2" charset="2"/>
              <a:buChar char="Ø"/>
            </a:pPr>
            <a:r>
              <a:rPr lang="en-US" sz="2150" dirty="0" smtClean="0"/>
              <a:t>Announcement of vacancies vs. no announcement </a:t>
            </a:r>
          </a:p>
          <a:p>
            <a:pPr lvl="1">
              <a:spcBef>
                <a:spcPts val="1000"/>
              </a:spcBef>
              <a:buFont typeface="Wingdings" panose="05000000000000000000" pitchFamily="2" charset="2"/>
              <a:buChar char="Ø"/>
            </a:pPr>
            <a:r>
              <a:rPr lang="en-US" sz="2150" dirty="0" smtClean="0"/>
              <a:t>Waiting lists vs. no waiting lists</a:t>
            </a:r>
          </a:p>
          <a:p>
            <a:pPr lvl="1">
              <a:spcBef>
                <a:spcPts val="1000"/>
              </a:spcBef>
              <a:buFont typeface="Wingdings" panose="05000000000000000000" pitchFamily="2" charset="2"/>
              <a:buChar char="Ø"/>
            </a:pPr>
            <a:r>
              <a:rPr lang="en-US" sz="2150" dirty="0" smtClean="0"/>
              <a:t>Open referrals and self-referrals vs. limited referral vs. referrals only from agency shelter / outreach programs</a:t>
            </a:r>
          </a:p>
          <a:p>
            <a:pPr lvl="1">
              <a:spcBef>
                <a:spcPts val="1000"/>
              </a:spcBef>
              <a:buFont typeface="Wingdings" panose="05000000000000000000" pitchFamily="2" charset="2"/>
              <a:buChar char="Ø"/>
            </a:pPr>
            <a:r>
              <a:rPr lang="en-US" sz="2150" dirty="0" smtClean="0"/>
              <a:t>No preconditions for referral vs. referring survivors who are: (a) “likely to be successful” or (b) “likely to make good use of resources” or (c) “employed or employable and likely to soon be able to cover their (share of) housing costs”</a:t>
            </a:r>
          </a:p>
          <a:p>
            <a:pPr lvl="1">
              <a:spcBef>
                <a:spcPts val="1000"/>
              </a:spcBef>
              <a:buFont typeface="Wingdings" panose="05000000000000000000" pitchFamily="2" charset="2"/>
              <a:buChar char="Ø"/>
            </a:pPr>
            <a:r>
              <a:rPr lang="en-US" sz="2150" dirty="0" smtClean="0"/>
              <a:t>What about survivors who have already timed out of shelter?</a:t>
            </a:r>
          </a:p>
          <a:p>
            <a:pPr marL="0" indent="0">
              <a:buNone/>
            </a:pPr>
            <a:endParaRPr lang="en-US" dirty="0" smtClean="0"/>
          </a:p>
        </p:txBody>
      </p:sp>
      <p:sp>
        <p:nvSpPr>
          <p:cNvPr id="3" name="Title 2"/>
          <p:cNvSpPr>
            <a:spLocks noGrp="1"/>
          </p:cNvSpPr>
          <p:nvPr>
            <p:ph type="title"/>
          </p:nvPr>
        </p:nvSpPr>
        <p:spPr>
          <a:xfrm>
            <a:off x="556592" y="318053"/>
            <a:ext cx="8355634" cy="1486894"/>
          </a:xfrm>
        </p:spPr>
        <p:txBody>
          <a:bodyPr>
            <a:normAutofit/>
          </a:bodyPr>
          <a:lstStyle/>
          <a:p>
            <a:r>
              <a:rPr lang="en-US" sz="3200" b="1" i="1" dirty="0">
                <a:solidFill>
                  <a:srgbClr val="0070C0"/>
                </a:solidFill>
              </a:rPr>
              <a:t>Survivor Access </a:t>
            </a:r>
            <a:r>
              <a:rPr lang="en-US" sz="3200" b="1" i="1" dirty="0" smtClean="0">
                <a:solidFill>
                  <a:srgbClr val="0070C0"/>
                </a:solidFill>
              </a:rPr>
              <a:t>&amp; </a:t>
            </a:r>
            <a:r>
              <a:rPr lang="en-US" sz="3200" b="1" i="1" dirty="0">
                <a:solidFill>
                  <a:srgbClr val="0070C0"/>
                </a:solidFill>
              </a:rPr>
              <a:t>Participant Selection</a:t>
            </a:r>
            <a:r>
              <a:rPr lang="en-US" sz="3200" b="1" i="1" dirty="0" smtClean="0">
                <a:solidFill>
                  <a:srgbClr val="0070C0"/>
                </a:solidFill>
              </a:rPr>
              <a:t>:</a:t>
            </a:r>
            <a:br>
              <a:rPr lang="en-US" sz="3200" b="1" i="1" dirty="0" smtClean="0">
                <a:solidFill>
                  <a:srgbClr val="0070C0"/>
                </a:solidFill>
              </a:rPr>
            </a:br>
            <a:r>
              <a:rPr lang="en-US" sz="3100" b="1" i="1" dirty="0" smtClean="0">
                <a:solidFill>
                  <a:srgbClr val="002060"/>
                </a:solidFill>
              </a:rPr>
              <a:t>Provider Approach/Comments </a:t>
            </a:r>
            <a:r>
              <a:rPr lang="en-US" sz="3100" b="1" i="1" dirty="0">
                <a:solidFill>
                  <a:srgbClr val="002060"/>
                </a:solidFill>
              </a:rPr>
              <a:t>on </a:t>
            </a:r>
            <a:r>
              <a:rPr lang="en-US" sz="3100" b="1" i="1" dirty="0" smtClean="0">
                <a:solidFill>
                  <a:srgbClr val="002060"/>
                </a:solidFill>
              </a:rPr>
              <a:t>Sources of Referral</a:t>
            </a:r>
            <a:endParaRPr lang="en-US" sz="3100" b="1" i="1" dirty="0">
              <a:solidFill>
                <a:srgbClr val="002060"/>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938478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7526" y="2941983"/>
            <a:ext cx="8224699" cy="2782956"/>
          </a:xfrm>
        </p:spPr>
        <p:txBody>
          <a:bodyPr/>
          <a:lstStyle/>
          <a:p>
            <a:pPr marL="0" indent="0">
              <a:buNone/>
            </a:pPr>
            <a:r>
              <a:rPr lang="en-US" b="1" i="1" dirty="0" smtClean="0"/>
              <a:t>Presenter:</a:t>
            </a:r>
          </a:p>
          <a:p>
            <a:pPr marL="182880" indent="0">
              <a:spcAft>
                <a:spcPts val="4800"/>
              </a:spcAft>
              <a:buNone/>
            </a:pPr>
            <a:r>
              <a:rPr lang="en-US" dirty="0" smtClean="0"/>
              <a:t>Fred Berman, </a:t>
            </a:r>
            <a:r>
              <a:rPr lang="en-US" sz="2000" i="1" dirty="0"/>
              <a:t>Senior Associate, </a:t>
            </a:r>
            <a:r>
              <a:rPr lang="en-US" sz="2000" dirty="0"/>
              <a:t>American Institutes for </a:t>
            </a:r>
            <a:r>
              <a:rPr lang="en-US" sz="2000" dirty="0" smtClean="0"/>
              <a:t>Research</a:t>
            </a:r>
            <a:r>
              <a:rPr lang="en-US" sz="800" dirty="0" smtClean="0"/>
              <a:t> </a:t>
            </a:r>
            <a:r>
              <a:rPr lang="en-US" sz="2000" dirty="0" smtClean="0"/>
              <a:t>/ National </a:t>
            </a:r>
            <a:r>
              <a:rPr lang="en-US" sz="2000" dirty="0"/>
              <a:t>Center on Family </a:t>
            </a:r>
            <a:r>
              <a:rPr lang="en-US" sz="2000" dirty="0" smtClean="0"/>
              <a:t>Homelessness</a:t>
            </a:r>
          </a:p>
          <a:p>
            <a:r>
              <a:rPr lang="en-US" sz="1400" dirty="0">
                <a:latin typeface="Calibri" panose="020F0502020204030204" pitchFamily="34" charset="0"/>
                <a:ea typeface="Calibri" panose="020F0502020204030204" pitchFamily="34" charset="0"/>
                <a:cs typeface="Times New Roman" panose="02020603050405020304" pitchFamily="18" charset="0"/>
              </a:rPr>
              <a:t>This project was supported by Grant No. 2012-TA-AX-K003 awarded by the Office on Violence Against Women, U.S. Department of Justice. The opinions, findings, conclusions, and recommendations expressed in this publication are those of the author and do not necessarily reflect the views of the Department of Justice, Office on Violence Against Women</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le 1"/>
          <p:cNvSpPr>
            <a:spLocks noGrp="1"/>
          </p:cNvSpPr>
          <p:nvPr>
            <p:ph type="title"/>
          </p:nvPr>
        </p:nvSpPr>
        <p:spPr>
          <a:xfrm>
            <a:off x="687527" y="655983"/>
            <a:ext cx="7840247" cy="1884460"/>
          </a:xfrm>
        </p:spPr>
        <p:txBody>
          <a:bodyPr>
            <a:normAutofit fontScale="90000"/>
          </a:bodyPr>
          <a:lstStyle/>
          <a:p>
            <a:r>
              <a:rPr lang="en-US" b="1" i="1" dirty="0">
                <a:solidFill>
                  <a:schemeClr val="tx1"/>
                </a:solidFill>
              </a:rPr>
              <a:t>Transitional Housing for Survivors of Domestic and Sexual Violence: </a:t>
            </a:r>
            <a:r>
              <a:rPr lang="en-US" b="1" i="1" dirty="0" smtClean="0">
                <a:solidFill>
                  <a:schemeClr val="tx1"/>
                </a:solidFill>
              </a:rPr>
              <a:t/>
            </a:r>
            <a:br>
              <a:rPr lang="en-US" b="1" i="1" dirty="0" smtClean="0">
                <a:solidFill>
                  <a:schemeClr val="tx1"/>
                </a:solidFill>
              </a:rPr>
            </a:br>
            <a:r>
              <a:rPr lang="en-US" dirty="0" smtClean="0">
                <a:solidFill>
                  <a:schemeClr val="accent1">
                    <a:lumMod val="75000"/>
                  </a:schemeClr>
                </a:solidFill>
              </a:rPr>
              <a:t>A 2014</a:t>
            </a:r>
            <a:r>
              <a:rPr lang="en-US" sz="1100" dirty="0" smtClean="0">
                <a:solidFill>
                  <a:schemeClr val="accent1">
                    <a:lumMod val="75000"/>
                  </a:schemeClr>
                </a:solidFill>
              </a:rPr>
              <a:t> </a:t>
            </a:r>
            <a:r>
              <a:rPr lang="en-US" dirty="0" smtClean="0">
                <a:solidFill>
                  <a:schemeClr val="accent1">
                    <a:lumMod val="75000"/>
                  </a:schemeClr>
                </a:solidFill>
              </a:rPr>
              <a:t>–15 </a:t>
            </a:r>
            <a:r>
              <a:rPr lang="en-US" dirty="0">
                <a:solidFill>
                  <a:schemeClr val="accent1">
                    <a:lumMod val="75000"/>
                  </a:schemeClr>
                </a:solidFill>
              </a:rPr>
              <a:t>Snapshot</a:t>
            </a:r>
            <a:endParaRPr lang="en-US" dirty="0" smtClean="0">
              <a:solidFill>
                <a:schemeClr val="accent1">
                  <a:lumMod val="75000"/>
                </a:schemeClr>
              </a:solidFill>
            </a:endParaRP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2</a:t>
            </a:fld>
            <a:endParaRPr dirty="0">
              <a:solidFill>
                <a:srgbClr val="FFFFFF">
                  <a:lumMod val="75000"/>
                </a:srgbClr>
              </a:solidFill>
            </a:endParaRPr>
          </a:p>
        </p:txBody>
      </p:sp>
    </p:spTree>
    <p:extLst>
      <p:ext uri="{BB962C8B-B14F-4D97-AF65-F5344CB8AC3E}">
        <p14:creationId xmlns:p14="http://schemas.microsoft.com/office/powerpoint/2010/main" val="40873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1040" y="1935480"/>
            <a:ext cx="8054091" cy="4008119"/>
          </a:xfrm>
        </p:spPr>
        <p:txBody>
          <a:bodyPr/>
          <a:lstStyle/>
          <a:p>
            <a:pPr>
              <a:lnSpc>
                <a:spcPct val="90000"/>
              </a:lnSpc>
              <a:spcBef>
                <a:spcPts val="800"/>
              </a:spcBef>
            </a:pPr>
            <a:r>
              <a:rPr lang="en-US" sz="2200" dirty="0" smtClean="0"/>
              <a:t>How are participants selected?</a:t>
            </a:r>
          </a:p>
          <a:p>
            <a:pPr lvl="1">
              <a:lnSpc>
                <a:spcPct val="90000"/>
              </a:lnSpc>
              <a:spcBef>
                <a:spcPts val="800"/>
              </a:spcBef>
              <a:buFont typeface="Wingdings" panose="05000000000000000000" pitchFamily="2" charset="2"/>
              <a:buChar char="Ø"/>
            </a:pPr>
            <a:r>
              <a:rPr lang="en-US" sz="2200" dirty="0" smtClean="0"/>
              <a:t>Eligible (i.e., a survivor, homeless, etc.)</a:t>
            </a:r>
          </a:p>
          <a:p>
            <a:pPr lvl="1">
              <a:lnSpc>
                <a:spcPct val="90000"/>
              </a:lnSpc>
              <a:spcBef>
                <a:spcPts val="800"/>
              </a:spcBef>
              <a:buFont typeface="Wingdings" panose="05000000000000000000" pitchFamily="2" charset="2"/>
              <a:buChar char="Ø"/>
            </a:pPr>
            <a:r>
              <a:rPr lang="en-US" sz="2200" dirty="0" smtClean="0"/>
              <a:t>Household size compatible with housing stock (if provider owns or leases program housing)</a:t>
            </a:r>
          </a:p>
          <a:p>
            <a:pPr lvl="1">
              <a:lnSpc>
                <a:spcPct val="90000"/>
              </a:lnSpc>
              <a:spcBef>
                <a:spcPts val="800"/>
              </a:spcBef>
              <a:buFont typeface="Wingdings" panose="05000000000000000000" pitchFamily="2" charset="2"/>
              <a:buChar char="Ø"/>
            </a:pPr>
            <a:r>
              <a:rPr lang="en-US" sz="2200" dirty="0" smtClean="0"/>
              <a:t>Most urgent need (at imminent risk of further harm)</a:t>
            </a:r>
          </a:p>
          <a:p>
            <a:pPr lvl="1">
              <a:lnSpc>
                <a:spcPct val="90000"/>
              </a:lnSpc>
              <a:spcBef>
                <a:spcPts val="800"/>
              </a:spcBef>
              <a:buFont typeface="Wingdings" panose="05000000000000000000" pitchFamily="2" charset="2"/>
              <a:buChar char="Ø"/>
            </a:pPr>
            <a:r>
              <a:rPr lang="en-US" sz="2200" dirty="0" smtClean="0"/>
              <a:t>Greatest need (most serious issues)</a:t>
            </a:r>
          </a:p>
          <a:p>
            <a:pPr lvl="1">
              <a:lnSpc>
                <a:spcPct val="90000"/>
              </a:lnSpc>
              <a:spcBef>
                <a:spcPts val="800"/>
              </a:spcBef>
              <a:buFont typeface="Wingdings" panose="05000000000000000000" pitchFamily="2" charset="2"/>
              <a:buChar char="Ø"/>
            </a:pPr>
            <a:r>
              <a:rPr lang="en-US" sz="2200" dirty="0" smtClean="0"/>
              <a:t>First-come, first-served</a:t>
            </a:r>
          </a:p>
          <a:p>
            <a:pPr lvl="1">
              <a:lnSpc>
                <a:spcPct val="90000"/>
              </a:lnSpc>
              <a:spcBef>
                <a:spcPts val="800"/>
              </a:spcBef>
              <a:buFont typeface="Wingdings" panose="05000000000000000000" pitchFamily="2" charset="2"/>
              <a:buChar char="Ø"/>
            </a:pPr>
            <a:r>
              <a:rPr lang="en-US" sz="2200" dirty="0" smtClean="0"/>
              <a:t>Survivor has tenancy credentials to </a:t>
            </a:r>
            <a:r>
              <a:rPr lang="en-US" sz="2200" dirty="0"/>
              <a:t>find a landlord willing to offer a </a:t>
            </a:r>
            <a:r>
              <a:rPr lang="en-US" sz="2200" dirty="0" smtClean="0"/>
              <a:t>lease (if program requires survivor to hold lease)</a:t>
            </a:r>
          </a:p>
          <a:p>
            <a:pPr lvl="1">
              <a:lnSpc>
                <a:spcPct val="90000"/>
              </a:lnSpc>
              <a:spcBef>
                <a:spcPts val="800"/>
              </a:spcBef>
              <a:buFont typeface="Wingdings" panose="05000000000000000000" pitchFamily="2" charset="2"/>
              <a:buChar char="Ø"/>
            </a:pPr>
            <a:r>
              <a:rPr lang="en-US" sz="2200" dirty="0" smtClean="0"/>
              <a:t>Ability to pay the rent or their share of housing costs in near-term, if contributing to rent is a program expectation</a:t>
            </a:r>
          </a:p>
        </p:txBody>
      </p:sp>
      <p:sp>
        <p:nvSpPr>
          <p:cNvPr id="3" name="Title 2"/>
          <p:cNvSpPr>
            <a:spLocks noGrp="1"/>
          </p:cNvSpPr>
          <p:nvPr>
            <p:ph type="title"/>
          </p:nvPr>
        </p:nvSpPr>
        <p:spPr>
          <a:xfrm>
            <a:off x="569844" y="318053"/>
            <a:ext cx="8342382" cy="1486894"/>
          </a:xfrm>
        </p:spPr>
        <p:txBody>
          <a:bodyPr>
            <a:normAutofit/>
          </a:bodyPr>
          <a:lstStyle/>
          <a:p>
            <a:r>
              <a:rPr lang="en-US" sz="3200" b="1" i="1" dirty="0">
                <a:solidFill>
                  <a:srgbClr val="0070C0"/>
                </a:solidFill>
              </a:rPr>
              <a:t>Survivor Access </a:t>
            </a:r>
            <a:r>
              <a:rPr lang="en-US" sz="3200" b="1" i="1" dirty="0" smtClean="0">
                <a:solidFill>
                  <a:srgbClr val="0070C0"/>
                </a:solidFill>
              </a:rPr>
              <a:t>&amp; </a:t>
            </a:r>
            <a:r>
              <a:rPr lang="en-US" sz="3200" b="1" i="1" dirty="0">
                <a:solidFill>
                  <a:srgbClr val="0070C0"/>
                </a:solidFill>
              </a:rPr>
              <a:t>Participant Selection</a:t>
            </a:r>
            <a:r>
              <a:rPr lang="en-US" sz="3200" b="1" i="1" dirty="0" smtClean="0">
                <a:solidFill>
                  <a:srgbClr val="0070C0"/>
                </a:solidFill>
              </a:rPr>
              <a:t>:</a:t>
            </a:r>
            <a:br>
              <a:rPr lang="en-US" sz="3200" b="1" i="1" dirty="0" smtClean="0">
                <a:solidFill>
                  <a:srgbClr val="0070C0"/>
                </a:solidFill>
              </a:rPr>
            </a:br>
            <a:r>
              <a:rPr lang="en-US" sz="3000" b="1" i="1" dirty="0" smtClean="0">
                <a:solidFill>
                  <a:srgbClr val="002060"/>
                </a:solidFill>
              </a:rPr>
              <a:t>Provider Approach/Comments </a:t>
            </a:r>
            <a:r>
              <a:rPr lang="en-US" sz="3000" b="1" i="1" dirty="0">
                <a:solidFill>
                  <a:srgbClr val="002060"/>
                </a:solidFill>
              </a:rPr>
              <a:t>on </a:t>
            </a:r>
            <a:r>
              <a:rPr lang="en-US" sz="3000" b="1" i="1" dirty="0" smtClean="0">
                <a:solidFill>
                  <a:srgbClr val="002060"/>
                </a:solidFill>
              </a:rPr>
              <a:t>Participant Selection</a:t>
            </a:r>
            <a:endParaRPr lang="en-US" sz="3000" b="1" i="1" dirty="0">
              <a:solidFill>
                <a:srgbClr val="002060"/>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372240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 y="1950720"/>
            <a:ext cx="8439785" cy="4008120"/>
          </a:xfrm>
        </p:spPr>
        <p:txBody>
          <a:bodyPr/>
          <a:lstStyle/>
          <a:p>
            <a:pPr marL="233363" lvl="1">
              <a:lnSpc>
                <a:spcPct val="90000"/>
              </a:lnSpc>
              <a:spcBef>
                <a:spcPts val="900"/>
              </a:spcBef>
              <a:buFont typeface="Wingdings" pitchFamily="2" charset="2"/>
              <a:buChar char="§"/>
            </a:pPr>
            <a:r>
              <a:rPr lang="en-US" sz="2100" dirty="0" smtClean="0"/>
              <a:t>Some </a:t>
            </a:r>
            <a:r>
              <a:rPr lang="en-US" sz="2100" dirty="0"/>
              <a:t>potentially “problematic” criteria </a:t>
            </a:r>
            <a:r>
              <a:rPr lang="en-US" sz="2100" dirty="0" smtClean="0"/>
              <a:t>(i.e., too subjective, imposes “restrictive conditions,” or has potential </a:t>
            </a:r>
            <a:r>
              <a:rPr lang="en-US" sz="2100" b="1" i="1" dirty="0" smtClean="0">
                <a:solidFill>
                  <a:schemeClr val="tx1"/>
                </a:solidFill>
              </a:rPr>
              <a:t>disparate impact</a:t>
            </a:r>
            <a:r>
              <a:rPr lang="en-US" sz="2100" dirty="0" smtClean="0"/>
              <a:t>) </a:t>
            </a:r>
            <a:endParaRPr lang="en-US" sz="2100" dirty="0"/>
          </a:p>
          <a:p>
            <a:pPr lvl="1" indent="-274320">
              <a:lnSpc>
                <a:spcPct val="90000"/>
              </a:lnSpc>
              <a:spcBef>
                <a:spcPts val="1200"/>
              </a:spcBef>
              <a:buFont typeface="Wingdings" panose="05000000000000000000" pitchFamily="2" charset="2"/>
              <a:buChar char="Ø"/>
            </a:pPr>
            <a:r>
              <a:rPr lang="en-US" sz="2100" dirty="0" smtClean="0"/>
              <a:t>Seems “motivated,” demonstrated “willingness</a:t>
            </a:r>
            <a:r>
              <a:rPr lang="en-US" sz="2100" dirty="0"/>
              <a:t>” to make </a:t>
            </a:r>
            <a:r>
              <a:rPr lang="en-US" sz="2100" dirty="0" smtClean="0"/>
              <a:t>use </a:t>
            </a:r>
            <a:r>
              <a:rPr lang="en-US" sz="2100" dirty="0"/>
              <a:t>of program resources, “compatibility” with program approach and </a:t>
            </a:r>
            <a:r>
              <a:rPr lang="en-US" sz="2100" dirty="0" smtClean="0"/>
              <a:t>focus, likely to achieve funder-targeted “success” </a:t>
            </a:r>
            <a:r>
              <a:rPr lang="en-US" sz="2100" dirty="0"/>
              <a:t>(e.g</a:t>
            </a:r>
            <a:r>
              <a:rPr lang="en-US" sz="2100" dirty="0" smtClean="0"/>
              <a:t>., housing)</a:t>
            </a:r>
          </a:p>
          <a:p>
            <a:pPr lvl="1" indent="-274320">
              <a:lnSpc>
                <a:spcPct val="90000"/>
              </a:lnSpc>
              <a:spcBef>
                <a:spcPts val="1200"/>
              </a:spcBef>
              <a:buFont typeface="Wingdings" panose="05000000000000000000" pitchFamily="2" charset="2"/>
              <a:buChar char="Ø"/>
            </a:pPr>
            <a:r>
              <a:rPr lang="en-US" sz="2100" dirty="0" smtClean="0"/>
              <a:t>Committed to ending </a:t>
            </a:r>
            <a:r>
              <a:rPr lang="en-US" sz="2100" dirty="0"/>
              <a:t>relationship with abusive </a:t>
            </a:r>
            <a:r>
              <a:rPr lang="en-US" sz="2100" dirty="0" smtClean="0"/>
              <a:t>partner</a:t>
            </a:r>
          </a:p>
          <a:p>
            <a:pPr lvl="1" indent="-274320">
              <a:lnSpc>
                <a:spcPct val="90000"/>
              </a:lnSpc>
              <a:spcBef>
                <a:spcPts val="1200"/>
              </a:spcBef>
              <a:buFont typeface="Wingdings" panose="05000000000000000000" pitchFamily="2" charset="2"/>
              <a:buChar char="Ø"/>
            </a:pPr>
            <a:r>
              <a:rPr lang="en-US" sz="2100" dirty="0" smtClean="0"/>
              <a:t>No untreated mental health or </a:t>
            </a:r>
            <a:r>
              <a:rPr lang="en-US" sz="2100" dirty="0"/>
              <a:t>substance use </a:t>
            </a:r>
            <a:r>
              <a:rPr lang="en-US" sz="2100" dirty="0" smtClean="0"/>
              <a:t>issues, or behavioral health issues that exceed staff capacity to safely manage</a:t>
            </a:r>
          </a:p>
          <a:p>
            <a:pPr lvl="1" indent="-274320">
              <a:lnSpc>
                <a:spcPct val="90000"/>
              </a:lnSpc>
              <a:spcBef>
                <a:spcPts val="1200"/>
              </a:spcBef>
              <a:buFont typeface="Wingdings" panose="05000000000000000000" pitchFamily="2" charset="2"/>
              <a:buChar char="Ø"/>
            </a:pPr>
            <a:r>
              <a:rPr lang="en-US" sz="2100" dirty="0" smtClean="0"/>
              <a:t>Good “fit” with the other program participants</a:t>
            </a:r>
          </a:p>
          <a:p>
            <a:pPr marL="233363" lvl="1">
              <a:lnSpc>
                <a:spcPct val="90000"/>
              </a:lnSpc>
              <a:spcBef>
                <a:spcPts val="900"/>
              </a:spcBef>
              <a:buFont typeface="Wingdings" pitchFamily="2" charset="2"/>
              <a:buChar char="§"/>
            </a:pPr>
            <a:r>
              <a:rPr lang="en-US" sz="2100" dirty="0"/>
              <a:t>Recommend joint guidance from federal partners </a:t>
            </a:r>
            <a:r>
              <a:rPr lang="en-US" sz="2100" dirty="0" smtClean="0"/>
              <a:t>on </a:t>
            </a:r>
            <a:r>
              <a:rPr lang="en-US" sz="2100" dirty="0"/>
              <a:t>selection criteria </a:t>
            </a:r>
            <a:r>
              <a:rPr lang="en-US" sz="2100" dirty="0" smtClean="0"/>
              <a:t>that </a:t>
            </a:r>
            <a:r>
              <a:rPr lang="en-US" sz="2100" dirty="0"/>
              <a:t>balances </a:t>
            </a:r>
            <a:r>
              <a:rPr lang="en-US" sz="2100" dirty="0" smtClean="0"/>
              <a:t>funders’ different </a:t>
            </a:r>
            <a:r>
              <a:rPr lang="en-US" sz="2100" dirty="0"/>
              <a:t>expectations, on-the-ground realities</a:t>
            </a:r>
          </a:p>
        </p:txBody>
      </p:sp>
      <p:sp>
        <p:nvSpPr>
          <p:cNvPr id="3" name="Title 2"/>
          <p:cNvSpPr>
            <a:spLocks noGrp="1"/>
          </p:cNvSpPr>
          <p:nvPr>
            <p:ph type="title"/>
          </p:nvPr>
        </p:nvSpPr>
        <p:spPr>
          <a:xfrm>
            <a:off x="472440" y="318053"/>
            <a:ext cx="8439785" cy="1486894"/>
          </a:xfrm>
        </p:spPr>
        <p:txBody>
          <a:bodyPr>
            <a:normAutofit/>
          </a:bodyPr>
          <a:lstStyle/>
          <a:p>
            <a:r>
              <a:rPr lang="en-US" sz="3200" b="1" i="1" dirty="0">
                <a:solidFill>
                  <a:srgbClr val="0070C0"/>
                </a:solidFill>
              </a:rPr>
              <a:t>Survivor Access </a:t>
            </a:r>
            <a:r>
              <a:rPr lang="en-US" sz="3200" b="1" i="1" dirty="0" smtClean="0">
                <a:solidFill>
                  <a:srgbClr val="0070C0"/>
                </a:solidFill>
              </a:rPr>
              <a:t>&amp; </a:t>
            </a:r>
            <a:r>
              <a:rPr lang="en-US" sz="3200" b="1" i="1" dirty="0">
                <a:solidFill>
                  <a:srgbClr val="0070C0"/>
                </a:solidFill>
              </a:rPr>
              <a:t>Participant Selection</a:t>
            </a:r>
            <a:r>
              <a:rPr lang="en-US" sz="3200" b="1" i="1" dirty="0" smtClean="0">
                <a:solidFill>
                  <a:srgbClr val="0070C0"/>
                </a:solidFill>
              </a:rPr>
              <a:t>:</a:t>
            </a:r>
            <a:br>
              <a:rPr lang="en-US" sz="3200" b="1" i="1" dirty="0" smtClean="0">
                <a:solidFill>
                  <a:srgbClr val="0070C0"/>
                </a:solidFill>
              </a:rPr>
            </a:br>
            <a:r>
              <a:rPr lang="en-US" sz="3200" b="1" i="1" dirty="0" smtClean="0">
                <a:solidFill>
                  <a:srgbClr val="002060"/>
                </a:solidFill>
              </a:rPr>
              <a:t>Lingering Challenges</a:t>
            </a:r>
            <a:endParaRPr lang="en-US" sz="3200" b="1" i="1" dirty="0">
              <a:solidFill>
                <a:srgbClr val="002060"/>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3343111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8841" y="908599"/>
            <a:ext cx="8224837" cy="834887"/>
          </a:xfrm>
        </p:spPr>
        <p:txBody>
          <a:bodyPr>
            <a:normAutofit/>
          </a:bodyPr>
          <a:lstStyle/>
          <a:p>
            <a:r>
              <a:rPr lang="en-US" sz="3200" b="1" i="1" dirty="0" smtClean="0">
                <a:solidFill>
                  <a:srgbClr val="C00000"/>
                </a:solidFill>
              </a:rPr>
              <a:t>Chapter 3: </a:t>
            </a:r>
            <a:r>
              <a:rPr lang="en-US" sz="3200" b="1" i="1" dirty="0" smtClean="0">
                <a:solidFill>
                  <a:srgbClr val="0070C0"/>
                </a:solidFill>
              </a:rPr>
              <a:t>Program </a:t>
            </a:r>
            <a:r>
              <a:rPr lang="en-US" sz="3200" b="1" i="1" dirty="0">
                <a:solidFill>
                  <a:srgbClr val="0070C0"/>
                </a:solidFill>
              </a:rPr>
              <a:t>Housing Models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22</a:t>
            </a:fld>
            <a:endParaRPr lang="en-US" dirty="0"/>
          </a:p>
        </p:txBody>
      </p:sp>
      <p:sp>
        <p:nvSpPr>
          <p:cNvPr id="2" name="Content Placeholder 1"/>
          <p:cNvSpPr>
            <a:spLocks noGrp="1"/>
          </p:cNvSpPr>
          <p:nvPr>
            <p:ph idx="1"/>
          </p:nvPr>
        </p:nvSpPr>
        <p:spPr/>
        <p:txBody>
          <a:bodyPr/>
          <a:lstStyle/>
          <a:p>
            <a:endParaRPr lang="en-US"/>
          </a:p>
        </p:txBody>
      </p:sp>
      <p:pic>
        <p:nvPicPr>
          <p:cNvPr id="7" name="Content Placeholder 5"/>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31391"/>
          <a:stretch/>
        </p:blipFill>
        <p:spPr bwMode="gray">
          <a:xfrm>
            <a:off x="-7160" y="1789043"/>
            <a:ext cx="9249772" cy="4230757"/>
          </a:xfrm>
          <a:prstGeom prst="rect">
            <a:avLst/>
          </a:prstGeom>
          <a:noFill/>
          <a:ln w="9525">
            <a:noFill/>
            <a:miter lim="800000"/>
            <a:headEnd/>
            <a:tailEnd/>
          </a:ln>
          <a:effectLst>
            <a:outerShdw blurRad="50800" dist="50800" dir="5400000" algn="ctr" rotWithShape="0">
              <a:schemeClr val="accent6">
                <a:lumMod val="60000"/>
                <a:lumOff val="40000"/>
                <a:alpha val="30000"/>
              </a:schemeClr>
            </a:outerShdw>
          </a:effectLst>
        </p:spPr>
      </p:pic>
    </p:spTree>
    <p:extLst>
      <p:ext uri="{BB962C8B-B14F-4D97-AF65-F5344CB8AC3E}">
        <p14:creationId xmlns:p14="http://schemas.microsoft.com/office/powerpoint/2010/main" val="3468487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265299"/>
            <a:ext cx="8224837" cy="992587"/>
          </a:xfrm>
        </p:spPr>
        <p:txBody>
          <a:bodyPr>
            <a:normAutofit/>
          </a:bodyPr>
          <a:lstStyle/>
          <a:p>
            <a:r>
              <a:rPr lang="en-US" sz="3200" b="1" i="1" dirty="0">
                <a:solidFill>
                  <a:srgbClr val="0070C0"/>
                </a:solidFill>
              </a:rPr>
              <a:t>Program Housing Models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23</a:t>
            </a:fld>
            <a:endParaRPr lang="en-US" dirty="0"/>
          </a:p>
        </p:txBody>
      </p:sp>
      <p:sp>
        <p:nvSpPr>
          <p:cNvPr id="5" name="Rectangle 4"/>
          <p:cNvSpPr/>
          <p:nvPr/>
        </p:nvSpPr>
        <p:spPr>
          <a:xfrm>
            <a:off x="468668" y="1721224"/>
            <a:ext cx="8773944" cy="188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468668" y="1498898"/>
            <a:ext cx="8320310" cy="4617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7760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 y="2026920"/>
            <a:ext cx="8282691" cy="3825240"/>
          </a:xfrm>
        </p:spPr>
        <p:txBody>
          <a:bodyPr/>
          <a:lstStyle/>
          <a:p>
            <a:pPr>
              <a:spcBef>
                <a:spcPts val="1200"/>
              </a:spcBef>
            </a:pPr>
            <a:r>
              <a:rPr lang="en-US" sz="2250" dirty="0" smtClean="0"/>
              <a:t>In an ideal world, survivors in every community would be able to find the program whose housing, services, and timeframe best matched their needs and circumstances.</a:t>
            </a:r>
          </a:p>
          <a:p>
            <a:pPr>
              <a:spcBef>
                <a:spcPts val="1200"/>
              </a:spcBef>
            </a:pPr>
            <a:r>
              <a:rPr lang="en-US" sz="2250" dirty="0" smtClean="0"/>
              <a:t>In an ideal world, providers would be able to explore with prospective participants which of their various program models was best suited to what the survivor was looking for.</a:t>
            </a:r>
          </a:p>
          <a:p>
            <a:pPr>
              <a:spcBef>
                <a:spcPts val="1200"/>
              </a:spcBef>
            </a:pPr>
            <a:r>
              <a:rPr lang="en-US" sz="2250" dirty="0" smtClean="0"/>
              <a:t>In the real world, although the OVW does an excellent job trying to geographically distribute grants, limits to funding mean that not every community has its own TH program, let alone a mix of TH programs offering different housing/service models.</a:t>
            </a:r>
          </a:p>
        </p:txBody>
      </p:sp>
      <p:sp>
        <p:nvSpPr>
          <p:cNvPr id="3" name="Title 2"/>
          <p:cNvSpPr>
            <a:spLocks noGrp="1"/>
          </p:cNvSpPr>
          <p:nvPr>
            <p:ph type="title"/>
          </p:nvPr>
        </p:nvSpPr>
        <p:spPr/>
        <p:txBody>
          <a:bodyPr>
            <a:normAutofit/>
          </a:bodyPr>
          <a:lstStyle/>
          <a:p>
            <a:r>
              <a:rPr lang="en-US" sz="3200" b="1" i="1" dirty="0">
                <a:solidFill>
                  <a:srgbClr val="0070C0"/>
                </a:solidFill>
              </a:rPr>
              <a:t>Program Housing Models: </a:t>
            </a:r>
            <a:br>
              <a:rPr lang="en-US" sz="3200" b="1" i="1" dirty="0">
                <a:solidFill>
                  <a:srgbClr val="0070C0"/>
                </a:solidFill>
              </a:rPr>
            </a:br>
            <a:r>
              <a:rPr lang="en-US" sz="3200" b="1" i="1" dirty="0">
                <a:solidFill>
                  <a:srgbClr val="002060"/>
                </a:solidFill>
              </a:rPr>
              <a:t>Pros, Cons, and Provider Experience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2344096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 y="1965960"/>
            <a:ext cx="8282691" cy="4069080"/>
          </a:xfrm>
        </p:spPr>
        <p:txBody>
          <a:bodyPr/>
          <a:lstStyle/>
          <a:p>
            <a:pPr marL="0" indent="0">
              <a:spcBef>
                <a:spcPts val="800"/>
              </a:spcBef>
              <a:buNone/>
            </a:pPr>
            <a:r>
              <a:rPr lang="en-US" sz="2300" b="1" dirty="0" smtClean="0"/>
              <a:t>Models:</a:t>
            </a:r>
          </a:p>
          <a:p>
            <a:pPr>
              <a:spcBef>
                <a:spcPts val="400"/>
              </a:spcBef>
            </a:pPr>
            <a:r>
              <a:rPr lang="en-US" sz="2300" dirty="0" smtClean="0"/>
              <a:t>Time-Limited/Temporary vs. Transition-in-Place</a:t>
            </a:r>
          </a:p>
          <a:p>
            <a:pPr>
              <a:spcBef>
                <a:spcPts val="400"/>
              </a:spcBef>
            </a:pPr>
            <a:r>
              <a:rPr lang="en-US" sz="2300" dirty="0" smtClean="0"/>
              <a:t>Congregate vs. clustered units vs. scattered site units</a:t>
            </a:r>
          </a:p>
          <a:p>
            <a:pPr>
              <a:spcBef>
                <a:spcPts val="400"/>
              </a:spcBef>
            </a:pPr>
            <a:r>
              <a:rPr lang="en-US" sz="2300" dirty="0" smtClean="0"/>
              <a:t>Provider-owned vs. provider-leased vs. participant-leased</a:t>
            </a:r>
          </a:p>
          <a:p>
            <a:pPr marL="0" indent="0">
              <a:spcBef>
                <a:spcPts val="1800"/>
              </a:spcBef>
              <a:buNone/>
            </a:pPr>
            <a:r>
              <a:rPr lang="en-US" sz="2300" b="1" dirty="0" smtClean="0"/>
              <a:t>General Considerations (a sample)</a:t>
            </a:r>
          </a:p>
          <a:p>
            <a:pPr>
              <a:lnSpc>
                <a:spcPct val="90000"/>
              </a:lnSpc>
              <a:spcBef>
                <a:spcPts val="500"/>
              </a:spcBef>
            </a:pPr>
            <a:r>
              <a:rPr lang="en-US" sz="2300" dirty="0" smtClean="0"/>
              <a:t>Easier access to program housing vs. mainstream housing (i.e., survivors can move into program units or find housing despite imperfect credit, low income, weak tenancy record)</a:t>
            </a:r>
          </a:p>
          <a:p>
            <a:pPr>
              <a:spcBef>
                <a:spcPts val="500"/>
              </a:spcBef>
            </a:pPr>
            <a:r>
              <a:rPr lang="en-US" sz="2300" dirty="0" smtClean="0"/>
              <a:t>Ability to address need for heightened security</a:t>
            </a:r>
          </a:p>
          <a:p>
            <a:pPr>
              <a:spcBef>
                <a:spcPts val="500"/>
              </a:spcBef>
            </a:pPr>
            <a:r>
              <a:rPr lang="en-US" sz="2300" dirty="0" smtClean="0"/>
              <a:t>Proximity to services vs. desire / “readiness” for independence</a:t>
            </a:r>
          </a:p>
        </p:txBody>
      </p:sp>
      <p:sp>
        <p:nvSpPr>
          <p:cNvPr id="3" name="Title 2"/>
          <p:cNvSpPr>
            <a:spLocks noGrp="1"/>
          </p:cNvSpPr>
          <p:nvPr>
            <p:ph type="title"/>
          </p:nvPr>
        </p:nvSpPr>
        <p:spPr>
          <a:xfrm>
            <a:off x="472441" y="318053"/>
            <a:ext cx="8168640" cy="1486894"/>
          </a:xfrm>
        </p:spPr>
        <p:txBody>
          <a:bodyPr>
            <a:normAutofit/>
          </a:bodyPr>
          <a:lstStyle/>
          <a:p>
            <a:r>
              <a:rPr lang="en-US" sz="3200" b="1" i="1" dirty="0">
                <a:solidFill>
                  <a:srgbClr val="0070C0"/>
                </a:solidFill>
              </a:rPr>
              <a:t>Program Housing Models: </a:t>
            </a:r>
            <a:r>
              <a:rPr lang="en-US" sz="3200" b="1" i="1" dirty="0">
                <a:solidFill>
                  <a:srgbClr val="002060"/>
                </a:solidFill>
              </a:rPr>
              <a:t>Pros and Cons of Different Approaches: </a:t>
            </a:r>
            <a:r>
              <a:rPr lang="en-US" sz="3200" b="1" i="1" dirty="0">
                <a:solidFill>
                  <a:srgbClr val="0070C0"/>
                </a:solidFill>
              </a:rPr>
              <a:t>General Considerations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2402198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187" y="1996440"/>
            <a:ext cx="8282691" cy="3825240"/>
          </a:xfrm>
        </p:spPr>
        <p:txBody>
          <a:bodyPr/>
          <a:lstStyle/>
          <a:p>
            <a:pPr marL="365760">
              <a:spcBef>
                <a:spcPts val="900"/>
              </a:spcBef>
            </a:pPr>
            <a:r>
              <a:rPr lang="en-US" sz="2300" dirty="0" smtClean="0"/>
              <a:t>Predictability </a:t>
            </a:r>
            <a:r>
              <a:rPr lang="en-US" sz="2300" dirty="0"/>
              <a:t>of costs</a:t>
            </a:r>
          </a:p>
          <a:p>
            <a:pPr marL="365760">
              <a:spcBef>
                <a:spcPts val="900"/>
              </a:spcBef>
            </a:pPr>
            <a:r>
              <a:rPr lang="en-US" sz="2300" dirty="0" smtClean="0"/>
              <a:t>Minimizing staff travel time</a:t>
            </a:r>
          </a:p>
          <a:p>
            <a:pPr marL="365760">
              <a:spcBef>
                <a:spcPts val="900"/>
              </a:spcBef>
            </a:pPr>
            <a:r>
              <a:rPr lang="en-US" sz="2300" dirty="0" smtClean="0"/>
              <a:t>Availability of program units, ability to maintain full caseload</a:t>
            </a:r>
          </a:p>
          <a:p>
            <a:pPr marL="365760">
              <a:spcBef>
                <a:spcPts val="900"/>
              </a:spcBef>
            </a:pPr>
            <a:r>
              <a:rPr lang="en-US" sz="2300" dirty="0" smtClean="0"/>
              <a:t>Burden on staff for property maintenance</a:t>
            </a:r>
          </a:p>
          <a:p>
            <a:pPr marL="365760">
              <a:spcBef>
                <a:spcPts val="900"/>
              </a:spcBef>
            </a:pPr>
            <a:r>
              <a:rPr lang="en-US" sz="2300" dirty="0" smtClean="0"/>
              <a:t>Minimizing provider liability as the tenant of record</a:t>
            </a:r>
          </a:p>
          <a:p>
            <a:pPr marL="365760">
              <a:spcBef>
                <a:spcPts val="900"/>
              </a:spcBef>
            </a:pPr>
            <a:r>
              <a:rPr lang="en-US" sz="2300" dirty="0" smtClean="0"/>
              <a:t>Challenge of being both landlord and service provider</a:t>
            </a:r>
          </a:p>
          <a:p>
            <a:pPr marL="365760">
              <a:spcBef>
                <a:spcPts val="900"/>
              </a:spcBef>
            </a:pPr>
            <a:r>
              <a:rPr lang="en-US" sz="2300" dirty="0" smtClean="0"/>
              <a:t>Flexibility to match apartment size to needs of survivor family</a:t>
            </a:r>
          </a:p>
          <a:p>
            <a:pPr marL="365760">
              <a:spcBef>
                <a:spcPts val="900"/>
              </a:spcBef>
            </a:pPr>
            <a:r>
              <a:rPr lang="en-US" sz="2300" dirty="0" smtClean="0"/>
              <a:t>Ability to bring participants together for mutual support</a:t>
            </a:r>
          </a:p>
        </p:txBody>
      </p:sp>
      <p:sp>
        <p:nvSpPr>
          <p:cNvPr id="3" name="Title 2"/>
          <p:cNvSpPr>
            <a:spLocks noGrp="1"/>
          </p:cNvSpPr>
          <p:nvPr>
            <p:ph type="title"/>
          </p:nvPr>
        </p:nvSpPr>
        <p:spPr>
          <a:xfrm>
            <a:off x="411480" y="318053"/>
            <a:ext cx="8610600" cy="1457738"/>
          </a:xfrm>
        </p:spPr>
        <p:txBody>
          <a:bodyPr>
            <a:normAutofit/>
          </a:bodyPr>
          <a:lstStyle/>
          <a:p>
            <a:r>
              <a:rPr lang="en-US" sz="3200" b="1" i="1" dirty="0">
                <a:solidFill>
                  <a:srgbClr val="0070C0"/>
                </a:solidFill>
              </a:rPr>
              <a:t>Program Housing Models: </a:t>
            </a:r>
            <a:r>
              <a:rPr lang="en-US" sz="3200" b="1" i="1" dirty="0">
                <a:solidFill>
                  <a:srgbClr val="002060"/>
                </a:solidFill>
              </a:rPr>
              <a:t>Pros and Cons of </a:t>
            </a:r>
            <a:r>
              <a:rPr lang="en-US" sz="3200" b="1" i="1" dirty="0" smtClean="0">
                <a:solidFill>
                  <a:srgbClr val="002060"/>
                </a:solidFill>
              </a:rPr>
              <a:t/>
            </a:r>
            <a:br>
              <a:rPr lang="en-US" sz="3200" b="1" i="1" dirty="0" smtClean="0">
                <a:solidFill>
                  <a:srgbClr val="002060"/>
                </a:solidFill>
              </a:rPr>
            </a:br>
            <a:r>
              <a:rPr lang="en-US" sz="3200" b="1" i="1" dirty="0" smtClean="0">
                <a:solidFill>
                  <a:srgbClr val="002060"/>
                </a:solidFill>
              </a:rPr>
              <a:t>Different </a:t>
            </a:r>
            <a:r>
              <a:rPr lang="en-US" sz="3200" b="1" i="1" dirty="0">
                <a:solidFill>
                  <a:srgbClr val="002060"/>
                </a:solidFill>
              </a:rPr>
              <a:t>Approaches:</a:t>
            </a:r>
            <a:r>
              <a:rPr lang="en-US" sz="3200" b="1" i="1" dirty="0">
                <a:solidFill>
                  <a:srgbClr val="0070C0"/>
                </a:solidFill>
              </a:rPr>
              <a:t> Some Provider Considerations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3918023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 y="1996440"/>
            <a:ext cx="8282691" cy="3825240"/>
          </a:xfrm>
        </p:spPr>
        <p:txBody>
          <a:bodyPr/>
          <a:lstStyle/>
          <a:p>
            <a:pPr marL="365760">
              <a:spcBef>
                <a:spcPts val="900"/>
              </a:spcBef>
            </a:pPr>
            <a:r>
              <a:rPr lang="en-US" sz="2300" dirty="0" smtClean="0"/>
              <a:t>Ability to transition from shelter to TH program (does the survivor have to find housing first, or is there a unit waiting?)</a:t>
            </a:r>
            <a:endParaRPr lang="en-US" sz="2300" dirty="0"/>
          </a:p>
          <a:p>
            <a:pPr marL="365760">
              <a:spcBef>
                <a:spcPts val="900"/>
              </a:spcBef>
            </a:pPr>
            <a:r>
              <a:rPr lang="en-US" sz="2300" dirty="0" smtClean="0"/>
              <a:t>Stability (will the survivor have to relocate from their program housing to a new apartment in a new neighborhood?)</a:t>
            </a:r>
          </a:p>
          <a:p>
            <a:pPr marL="365760">
              <a:spcBef>
                <a:spcPts val="900"/>
              </a:spcBef>
            </a:pPr>
            <a:r>
              <a:rPr lang="en-US" sz="2300" dirty="0" smtClean="0"/>
              <a:t>Tolerance for occasionally missing payments, occasional lapses in compliance with lease requirements</a:t>
            </a:r>
          </a:p>
          <a:p>
            <a:pPr marL="365760">
              <a:spcBef>
                <a:spcPts val="900"/>
              </a:spcBef>
            </a:pPr>
            <a:r>
              <a:rPr lang="en-US" sz="2300" dirty="0" smtClean="0"/>
              <a:t>Housing is convenient to friends, family, job, school, etc.</a:t>
            </a:r>
          </a:p>
          <a:p>
            <a:pPr marL="365760">
              <a:spcBef>
                <a:spcPts val="900"/>
              </a:spcBef>
            </a:pPr>
            <a:r>
              <a:rPr lang="en-US" sz="2300" dirty="0" smtClean="0"/>
              <a:t>Opportunity to build a tenancy record, landlord reference</a:t>
            </a:r>
          </a:p>
          <a:p>
            <a:pPr marL="365760">
              <a:spcBef>
                <a:spcPts val="900"/>
              </a:spcBef>
            </a:pPr>
            <a:r>
              <a:rPr lang="en-US" sz="2300" dirty="0" smtClean="0"/>
              <a:t>Access to peer support, staff support</a:t>
            </a:r>
          </a:p>
        </p:txBody>
      </p:sp>
      <p:sp>
        <p:nvSpPr>
          <p:cNvPr id="3" name="Title 2"/>
          <p:cNvSpPr>
            <a:spLocks noGrp="1"/>
          </p:cNvSpPr>
          <p:nvPr>
            <p:ph type="title"/>
          </p:nvPr>
        </p:nvSpPr>
        <p:spPr>
          <a:xfrm>
            <a:off x="487680" y="394253"/>
            <a:ext cx="8581639" cy="1434547"/>
          </a:xfrm>
        </p:spPr>
        <p:txBody>
          <a:bodyPr>
            <a:normAutofit/>
          </a:bodyPr>
          <a:lstStyle/>
          <a:p>
            <a:r>
              <a:rPr lang="en-US" sz="3200" b="1" i="1" dirty="0">
                <a:solidFill>
                  <a:srgbClr val="0070C0"/>
                </a:solidFill>
              </a:rPr>
              <a:t>Program Housing Models: </a:t>
            </a:r>
            <a:r>
              <a:rPr lang="en-US" sz="3200" b="1" i="1" dirty="0">
                <a:solidFill>
                  <a:srgbClr val="002060"/>
                </a:solidFill>
              </a:rPr>
              <a:t>Pros and Cons of Different Approaches:</a:t>
            </a:r>
            <a:r>
              <a:rPr lang="en-US" sz="3200" b="1" i="1" dirty="0">
                <a:solidFill>
                  <a:srgbClr val="0070C0"/>
                </a:solidFill>
              </a:rPr>
              <a:t> Some Survivor Considerations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748889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 y="2026920"/>
            <a:ext cx="8282691" cy="3825240"/>
          </a:xfrm>
        </p:spPr>
        <p:txBody>
          <a:bodyPr/>
          <a:lstStyle/>
          <a:p>
            <a:pPr>
              <a:spcBef>
                <a:spcPts val="800"/>
              </a:spcBef>
            </a:pPr>
            <a:r>
              <a:rPr lang="en-US" sz="2300" dirty="0" smtClean="0"/>
              <a:t>Household size</a:t>
            </a:r>
          </a:p>
          <a:p>
            <a:pPr>
              <a:spcBef>
                <a:spcPts val="800"/>
              </a:spcBef>
            </a:pPr>
            <a:r>
              <a:rPr lang="en-US" sz="2300" dirty="0" smtClean="0"/>
              <a:t>Desire to be near or far from family/community of origin</a:t>
            </a:r>
          </a:p>
          <a:p>
            <a:pPr>
              <a:spcBef>
                <a:spcPts val="800"/>
              </a:spcBef>
            </a:pPr>
            <a:r>
              <a:rPr lang="en-US" sz="2300" dirty="0" smtClean="0"/>
              <a:t>Participant income, employability, tenancy “credentials”</a:t>
            </a:r>
          </a:p>
          <a:p>
            <a:pPr>
              <a:spcBef>
                <a:spcPts val="800"/>
              </a:spcBef>
            </a:pPr>
            <a:r>
              <a:rPr lang="en-US" sz="2300" dirty="0" smtClean="0"/>
              <a:t>Need for heightened security</a:t>
            </a:r>
          </a:p>
          <a:p>
            <a:pPr>
              <a:spcBef>
                <a:spcPts val="800"/>
              </a:spcBef>
            </a:pPr>
            <a:r>
              <a:rPr lang="en-US" sz="2300" dirty="0" smtClean="0"/>
              <a:t>Desire/need for close proximity to services vs. desire for independence</a:t>
            </a:r>
          </a:p>
          <a:p>
            <a:pPr>
              <a:spcBef>
                <a:spcPts val="800"/>
              </a:spcBef>
            </a:pPr>
            <a:r>
              <a:rPr lang="en-US" sz="2300" dirty="0" smtClean="0"/>
              <a:t>Preference for shared living situation vs. own apartment</a:t>
            </a:r>
          </a:p>
          <a:p>
            <a:pPr>
              <a:spcBef>
                <a:spcPts val="800"/>
              </a:spcBef>
            </a:pPr>
            <a:r>
              <a:rPr lang="en-US" sz="2300" dirty="0" smtClean="0"/>
              <a:t>Access to transportation, community services and amenities</a:t>
            </a:r>
          </a:p>
          <a:p>
            <a:pPr>
              <a:spcBef>
                <a:spcPts val="800"/>
              </a:spcBef>
            </a:pPr>
            <a:r>
              <a:rPr lang="en-US" sz="2300" dirty="0" smtClean="0"/>
              <a:t>Housing market (affordability) and job market (employability)</a:t>
            </a:r>
          </a:p>
        </p:txBody>
      </p:sp>
      <p:sp>
        <p:nvSpPr>
          <p:cNvPr id="3" name="Title 2"/>
          <p:cNvSpPr>
            <a:spLocks noGrp="1"/>
          </p:cNvSpPr>
          <p:nvPr>
            <p:ph type="title"/>
          </p:nvPr>
        </p:nvSpPr>
        <p:spPr/>
        <p:txBody>
          <a:bodyPr>
            <a:normAutofit/>
          </a:bodyPr>
          <a:lstStyle/>
          <a:p>
            <a:r>
              <a:rPr lang="en-US" sz="3200" b="1" i="1" dirty="0">
                <a:solidFill>
                  <a:srgbClr val="0070C0"/>
                </a:solidFill>
              </a:rPr>
              <a:t>Program Housing Models: </a:t>
            </a:r>
            <a:br>
              <a:rPr lang="en-US" sz="3200" b="1" i="1" dirty="0">
                <a:solidFill>
                  <a:srgbClr val="0070C0"/>
                </a:solidFill>
              </a:rPr>
            </a:br>
            <a:r>
              <a:rPr lang="en-US" sz="3200" b="1" i="1" dirty="0">
                <a:solidFill>
                  <a:srgbClr val="002060"/>
                </a:solidFill>
              </a:rPr>
              <a:t>Factors that Determine a “Good Fit”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2995932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9534" y="1996440"/>
            <a:ext cx="8282691" cy="3855720"/>
          </a:xfrm>
        </p:spPr>
        <p:txBody>
          <a:bodyPr/>
          <a:lstStyle/>
          <a:p>
            <a:r>
              <a:rPr lang="en-US" sz="2200" dirty="0" smtClean="0"/>
              <a:t>65% of units are scattered site.  80% of scattered site units were leased by participants</a:t>
            </a:r>
          </a:p>
          <a:p>
            <a:r>
              <a:rPr lang="en-US" sz="2200" dirty="0" smtClean="0"/>
              <a:t>27% of units were “clustered.”  61.5% clustered units owned by provider, 22.5% leased by provider</a:t>
            </a:r>
          </a:p>
          <a:p>
            <a:r>
              <a:rPr lang="en-US" sz="2200" dirty="0" smtClean="0"/>
              <a:t>8% of units were co-located with shelter.</a:t>
            </a:r>
          </a:p>
          <a:p>
            <a:pPr marL="233363" lvl="1">
              <a:buFont typeface="Wingdings" pitchFamily="2" charset="2"/>
              <a:buChar char="§"/>
            </a:pPr>
            <a:r>
              <a:rPr lang="en-US" sz="2200" dirty="0" smtClean="0"/>
              <a:t># </a:t>
            </a:r>
            <a:r>
              <a:rPr lang="en-US" sz="2200" dirty="0"/>
              <a:t>of units increased from 1,253 to </a:t>
            </a:r>
            <a:r>
              <a:rPr lang="en-US" sz="2200" dirty="0" smtClean="0"/>
              <a:t>1,464</a:t>
            </a:r>
          </a:p>
          <a:p>
            <a:pPr marL="233363" lvl="1">
              <a:buFont typeface="Wingdings" pitchFamily="2" charset="2"/>
              <a:buChar char="§"/>
            </a:pPr>
            <a:r>
              <a:rPr lang="en-US" sz="2200" dirty="0" smtClean="0"/>
              <a:t>90% of units added were scattered site participant-leased</a:t>
            </a:r>
            <a:endParaRPr lang="en-US" sz="2200" dirty="0"/>
          </a:p>
          <a:p>
            <a:pPr marL="233363" lvl="1">
              <a:buFont typeface="Wingdings" pitchFamily="2" charset="2"/>
              <a:buChar char="§"/>
            </a:pPr>
            <a:r>
              <a:rPr lang="en-US" sz="2200" dirty="0" smtClean="0"/>
              <a:t>% </a:t>
            </a:r>
            <a:r>
              <a:rPr lang="en-US" sz="2200" dirty="0"/>
              <a:t>of participant-leased units </a:t>
            </a:r>
            <a:r>
              <a:rPr lang="en-US" sz="2200" dirty="0" smtClean="0"/>
              <a:t>rose </a:t>
            </a:r>
            <a:r>
              <a:rPr lang="en-US" sz="2200" dirty="0"/>
              <a:t>from 52% to 62.5</a:t>
            </a:r>
            <a:r>
              <a:rPr lang="en-US" sz="2200" dirty="0" smtClean="0"/>
              <a:t>%</a:t>
            </a:r>
          </a:p>
          <a:p>
            <a:pPr marL="233363" lvl="1">
              <a:buFont typeface="Wingdings" pitchFamily="2" charset="2"/>
              <a:buChar char="§"/>
            </a:pPr>
            <a:r>
              <a:rPr lang="en-US" sz="2200" dirty="0" smtClean="0"/>
              <a:t>% of provider-leased units fell from 22% to 12.5%</a:t>
            </a:r>
          </a:p>
          <a:p>
            <a:pPr marL="233363" lvl="1">
              <a:buFont typeface="Wingdings" pitchFamily="2" charset="2"/>
              <a:buChar char="§"/>
            </a:pPr>
            <a:r>
              <a:rPr lang="en-US" sz="2200" dirty="0" smtClean="0"/>
              <a:t>% of provider owned units largely unchanged (25-26%)</a:t>
            </a:r>
            <a:endParaRPr lang="en-US" sz="2200" dirty="0"/>
          </a:p>
        </p:txBody>
      </p:sp>
      <p:sp>
        <p:nvSpPr>
          <p:cNvPr id="3" name="Title 2"/>
          <p:cNvSpPr>
            <a:spLocks noGrp="1"/>
          </p:cNvSpPr>
          <p:nvPr>
            <p:ph type="title"/>
          </p:nvPr>
        </p:nvSpPr>
        <p:spPr>
          <a:xfrm>
            <a:off x="441960" y="273408"/>
            <a:ext cx="8576185" cy="1486894"/>
          </a:xfrm>
        </p:spPr>
        <p:txBody>
          <a:bodyPr>
            <a:normAutofit/>
          </a:bodyPr>
          <a:lstStyle/>
          <a:p>
            <a:r>
              <a:rPr lang="en-US" sz="3200" b="1" i="1" dirty="0">
                <a:solidFill>
                  <a:srgbClr val="0070C0"/>
                </a:solidFill>
              </a:rPr>
              <a:t>Program Housing Models: </a:t>
            </a:r>
            <a:r>
              <a:rPr lang="en-US" sz="3200" b="1" i="1" dirty="0">
                <a:solidFill>
                  <a:srgbClr val="002060"/>
                </a:solidFill>
              </a:rPr>
              <a:t>VAWA MEI Snapshot </a:t>
            </a:r>
            <a:r>
              <a:rPr lang="en-US" sz="3200" b="1" i="1" dirty="0" smtClean="0">
                <a:solidFill>
                  <a:srgbClr val="002060"/>
                </a:solidFill>
              </a:rPr>
              <a:t/>
            </a:r>
            <a:br>
              <a:rPr lang="en-US" sz="3200" b="1" i="1" dirty="0" smtClean="0">
                <a:solidFill>
                  <a:srgbClr val="002060"/>
                </a:solidFill>
              </a:rPr>
            </a:br>
            <a:r>
              <a:rPr lang="en-US" sz="3200" b="1" i="1" dirty="0" smtClean="0">
                <a:solidFill>
                  <a:srgbClr val="002060"/>
                </a:solidFill>
              </a:rPr>
              <a:t>of </a:t>
            </a:r>
            <a:r>
              <a:rPr lang="en-US" sz="3200" b="1" i="1" dirty="0">
                <a:solidFill>
                  <a:srgbClr val="002060"/>
                </a:solidFill>
              </a:rPr>
              <a:t>OVW-Funded </a:t>
            </a:r>
            <a:r>
              <a:rPr lang="en-US" sz="3200" b="1" i="1" dirty="0" smtClean="0">
                <a:solidFill>
                  <a:srgbClr val="002060"/>
                </a:solidFill>
              </a:rPr>
              <a:t>Units </a:t>
            </a:r>
            <a:r>
              <a:rPr lang="en-US" sz="2800" b="1" i="1" dirty="0" smtClean="0">
                <a:solidFill>
                  <a:srgbClr val="002060"/>
                </a:solidFill>
              </a:rPr>
              <a:t>(July </a:t>
            </a:r>
            <a:r>
              <a:rPr lang="en-US" sz="2800" b="1" i="1" dirty="0">
                <a:solidFill>
                  <a:srgbClr val="002060"/>
                </a:solidFill>
              </a:rPr>
              <a:t>2012–June </a:t>
            </a:r>
            <a:r>
              <a:rPr lang="en-US" sz="2800" b="1" i="1" dirty="0" smtClean="0">
                <a:solidFill>
                  <a:srgbClr val="002060"/>
                </a:solidFill>
              </a:rPr>
              <a:t>2014)</a:t>
            </a:r>
            <a:endParaRPr lang="en-US" sz="2800" b="1" i="1" dirty="0">
              <a:solidFill>
                <a:srgbClr val="002060"/>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29</a:t>
            </a:fld>
            <a:endParaRPr lang="en-US" dirty="0"/>
          </a:p>
        </p:txBody>
      </p:sp>
    </p:spTree>
    <p:extLst>
      <p:ext uri="{BB962C8B-B14F-4D97-AF65-F5344CB8AC3E}">
        <p14:creationId xmlns:p14="http://schemas.microsoft.com/office/powerpoint/2010/main" val="2183459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7526" y="2019953"/>
            <a:ext cx="8224699" cy="3852006"/>
          </a:xfrm>
        </p:spPr>
        <p:txBody>
          <a:bodyPr/>
          <a:lstStyle/>
          <a:p>
            <a:pPr marL="0" indent="0">
              <a:buNone/>
            </a:pPr>
            <a:r>
              <a:rPr lang="en-US" dirty="0"/>
              <a:t>The project webpage is </a:t>
            </a:r>
            <a:r>
              <a:rPr lang="en-US" b="1" dirty="0" smtClean="0">
                <a:solidFill>
                  <a:srgbClr val="000000"/>
                </a:solidFill>
                <a:hlinkClick r:id="rId3"/>
              </a:rPr>
              <a:t>www.air.org/THforSurvivors</a:t>
            </a:r>
            <a:r>
              <a:rPr lang="en-US" dirty="0"/>
              <a:t>. The webpage contains links to </a:t>
            </a:r>
          </a:p>
          <a:p>
            <a:r>
              <a:rPr lang="en-US" dirty="0" smtClean="0"/>
              <a:t>The 12 chapters of the </a:t>
            </a:r>
            <a:r>
              <a:rPr lang="en-US" b="1" i="1" dirty="0" smtClean="0"/>
              <a:t>Report</a:t>
            </a:r>
            <a:r>
              <a:rPr lang="en-US" dirty="0" smtClean="0"/>
              <a:t>, each with an executive summary and a reference list;</a:t>
            </a:r>
          </a:p>
          <a:p>
            <a:r>
              <a:rPr lang="en-US" dirty="0" smtClean="0"/>
              <a:t>The Methodology webinar and four </a:t>
            </a:r>
            <a:r>
              <a:rPr lang="en-US" b="1" i="1" dirty="0" smtClean="0"/>
              <a:t>Overview webinars</a:t>
            </a:r>
            <a:r>
              <a:rPr lang="en-US" dirty="0" smtClean="0"/>
              <a:t>;</a:t>
            </a:r>
          </a:p>
          <a:p>
            <a:r>
              <a:rPr lang="en-US" dirty="0" smtClean="0"/>
              <a:t>Four brief </a:t>
            </a:r>
            <a:r>
              <a:rPr lang="en-US" b="1" i="1" dirty="0" smtClean="0"/>
              <a:t>podcast interviews </a:t>
            </a:r>
            <a:r>
              <a:rPr lang="en-US" dirty="0" smtClean="0"/>
              <a:t>highlighting the approaches of some of the providers we interviewed; and</a:t>
            </a:r>
          </a:p>
          <a:p>
            <a:r>
              <a:rPr lang="en-US" b="1" i="1" dirty="0" smtClean="0"/>
              <a:t>Broadsides</a:t>
            </a:r>
            <a:r>
              <a:rPr lang="en-US" dirty="0" smtClean="0"/>
              <a:t> highlighting two of the many important topic areas this report addresses.</a:t>
            </a:r>
          </a:p>
        </p:txBody>
      </p:sp>
      <p:sp>
        <p:nvSpPr>
          <p:cNvPr id="10" name="Title 1"/>
          <p:cNvSpPr>
            <a:spLocks noGrp="1"/>
          </p:cNvSpPr>
          <p:nvPr>
            <p:ph type="title"/>
          </p:nvPr>
        </p:nvSpPr>
        <p:spPr>
          <a:xfrm>
            <a:off x="687388" y="398738"/>
            <a:ext cx="8224837" cy="1373587"/>
          </a:xfrm>
        </p:spPr>
        <p:txBody>
          <a:bodyPr>
            <a:normAutofit/>
          </a:bodyPr>
          <a:lstStyle/>
          <a:p>
            <a:r>
              <a:rPr lang="en-US" sz="3200" b="1" dirty="0">
                <a:solidFill>
                  <a:srgbClr val="0070C0"/>
                </a:solidFill>
              </a:rPr>
              <a:t>What’s on the Project Webpage?</a:t>
            </a:r>
          </a:p>
        </p:txBody>
      </p:sp>
      <p:sp>
        <p:nvSpPr>
          <p:cNvPr id="8" name="Slide Number Placeholder 2"/>
          <p:cNvSpPr>
            <a:spLocks noGrp="1"/>
          </p:cNvSpPr>
          <p:nvPr>
            <p:ph type="sldNum" sz="quarter" idx="10"/>
          </p:nvPr>
        </p:nvSpPr>
        <p:spPr/>
        <p:txBody>
          <a:bodyPr/>
          <a:lstStyle/>
          <a:p>
            <a:fld id="{F3477EC8-074D-41C4-94AE-E9EA7CEEA348}" type="slidenum">
              <a:rPr lang="en-US" smtClean="0"/>
              <a:pPr/>
              <a:t>3</a:t>
            </a:fld>
            <a:endParaRPr lang="en-US" dirty="0"/>
          </a:p>
        </p:txBody>
      </p:sp>
    </p:spTree>
    <p:extLst>
      <p:ext uri="{BB962C8B-B14F-4D97-AF65-F5344CB8AC3E}">
        <p14:creationId xmlns:p14="http://schemas.microsoft.com/office/powerpoint/2010/main" val="3647457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 y="1964574"/>
            <a:ext cx="8282691" cy="3916681"/>
          </a:xfrm>
        </p:spPr>
        <p:txBody>
          <a:bodyPr/>
          <a:lstStyle/>
          <a:p>
            <a:pPr>
              <a:lnSpc>
                <a:spcPct val="95000"/>
              </a:lnSpc>
              <a:spcBef>
                <a:spcPts val="900"/>
              </a:spcBef>
            </a:pPr>
            <a:r>
              <a:rPr lang="en-US" sz="2100" dirty="0" smtClean="0"/>
              <a:t>Source of program funding and attached requirements (e.g., meets HUD Housing Quality Standards, Fair Market Rent / “Reasonable” Rent limits, geographic constraints, RRH requirement that participants be leaseholders, prohibition on mixing provider- and participant-leased housing, etc.)</a:t>
            </a:r>
          </a:p>
          <a:p>
            <a:r>
              <a:rPr lang="en-US" sz="2100" dirty="0" smtClean="0"/>
              <a:t>Housing market (availability of affordable housing / subsidies)</a:t>
            </a:r>
          </a:p>
          <a:p>
            <a:r>
              <a:rPr lang="en-US" sz="2100" dirty="0" smtClean="0"/>
              <a:t>Geography of service area (urban, rural, mixed)</a:t>
            </a:r>
          </a:p>
          <a:p>
            <a:r>
              <a:rPr lang="en-US" sz="2100" dirty="0" smtClean="0"/>
              <a:t>Provider willingness / capacity / opportunity to own and manage housing</a:t>
            </a:r>
          </a:p>
          <a:p>
            <a:r>
              <a:rPr lang="en-US" sz="2100" dirty="0" smtClean="0"/>
              <a:t>Provider willingness to assume financial risk of leasing units</a:t>
            </a:r>
          </a:p>
          <a:p>
            <a:r>
              <a:rPr lang="en-US" sz="2100" dirty="0" smtClean="0"/>
              <a:t>Participant ability to lease units</a:t>
            </a:r>
          </a:p>
        </p:txBody>
      </p:sp>
      <p:sp>
        <p:nvSpPr>
          <p:cNvPr id="3" name="Title 2"/>
          <p:cNvSpPr>
            <a:spLocks noGrp="1"/>
          </p:cNvSpPr>
          <p:nvPr>
            <p:ph type="title"/>
          </p:nvPr>
        </p:nvSpPr>
        <p:spPr>
          <a:xfrm>
            <a:off x="472440" y="318053"/>
            <a:ext cx="8439785" cy="1486894"/>
          </a:xfrm>
        </p:spPr>
        <p:txBody>
          <a:bodyPr>
            <a:normAutofit/>
          </a:bodyPr>
          <a:lstStyle/>
          <a:p>
            <a:r>
              <a:rPr lang="en-US" sz="3200" b="1" i="1" dirty="0">
                <a:solidFill>
                  <a:srgbClr val="0070C0"/>
                </a:solidFill>
              </a:rPr>
              <a:t>Program Housing Models: </a:t>
            </a:r>
            <a:r>
              <a:rPr lang="en-US" sz="3200" b="1" i="1" dirty="0">
                <a:solidFill>
                  <a:srgbClr val="002060"/>
                </a:solidFill>
              </a:rPr>
              <a:t>Factors that Influence Choice / Affect Implementation of Housing Model(s)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30</a:t>
            </a:fld>
            <a:endParaRPr lang="en-US" dirty="0"/>
          </a:p>
        </p:txBody>
      </p:sp>
    </p:spTree>
    <p:extLst>
      <p:ext uri="{BB962C8B-B14F-4D97-AF65-F5344CB8AC3E}">
        <p14:creationId xmlns:p14="http://schemas.microsoft.com/office/powerpoint/2010/main" val="1518533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 y="1985356"/>
            <a:ext cx="8546465" cy="3855720"/>
          </a:xfrm>
        </p:spPr>
        <p:txBody>
          <a:bodyPr/>
          <a:lstStyle/>
          <a:p>
            <a:pPr>
              <a:lnSpc>
                <a:spcPct val="95000"/>
              </a:lnSpc>
              <a:spcBef>
                <a:spcPts val="900"/>
              </a:spcBef>
            </a:pPr>
            <a:r>
              <a:rPr lang="en-US" sz="2200" dirty="0" smtClean="0"/>
              <a:t>Amount of grant/other funding and “local” need for assistance</a:t>
            </a:r>
          </a:p>
          <a:p>
            <a:pPr>
              <a:lnSpc>
                <a:spcPct val="95000"/>
              </a:lnSpc>
              <a:spcBef>
                <a:spcPts val="900"/>
              </a:spcBef>
            </a:pPr>
            <a:r>
              <a:rPr lang="en-US" sz="2200" dirty="0" smtClean="0"/>
              <a:t>Cost </a:t>
            </a:r>
            <a:r>
              <a:rPr lang="en-US" sz="2200" dirty="0"/>
              <a:t>of </a:t>
            </a:r>
            <a:r>
              <a:rPr lang="en-US" sz="2200" dirty="0" smtClean="0"/>
              <a:t>“local” housing </a:t>
            </a:r>
            <a:r>
              <a:rPr lang="en-US" sz="2200" dirty="0"/>
              <a:t>and </a:t>
            </a:r>
            <a:r>
              <a:rPr lang="en-US" sz="2200" dirty="0" smtClean="0"/>
              <a:t>utilities vs. participant incomes</a:t>
            </a:r>
          </a:p>
          <a:p>
            <a:pPr>
              <a:lnSpc>
                <a:spcPct val="95000"/>
              </a:lnSpc>
              <a:spcBef>
                <a:spcPts val="900"/>
              </a:spcBef>
            </a:pPr>
            <a:r>
              <a:rPr lang="en-US" sz="2200" dirty="0" smtClean="0"/>
              <a:t>Source and amount of grant funding and attendant constraints (e.g., with HUD: “Written Standards developed by the Continuum of Care administering CoC grant, or the state/county/jurisdiction administering ESG grant; with TANF grants, the administering state’s requirements; etc.)</a:t>
            </a:r>
          </a:p>
          <a:p>
            <a:pPr>
              <a:lnSpc>
                <a:spcPct val="95000"/>
              </a:lnSpc>
              <a:spcBef>
                <a:spcPts val="900"/>
              </a:spcBef>
            </a:pPr>
            <a:r>
              <a:rPr lang="en-US" sz="2200" dirty="0" smtClean="0"/>
              <a:t>Program Approach: predetermined flat level of assistance, predetermined decreasing level of assistance, HUD formula = difference between rent and 30% of survivor income; periodic re-determination of assistance based on survivor circumstances</a:t>
            </a:r>
          </a:p>
        </p:txBody>
      </p:sp>
      <p:sp>
        <p:nvSpPr>
          <p:cNvPr id="3" name="Title 2"/>
          <p:cNvSpPr>
            <a:spLocks noGrp="1"/>
          </p:cNvSpPr>
          <p:nvPr>
            <p:ph type="title"/>
          </p:nvPr>
        </p:nvSpPr>
        <p:spPr>
          <a:xfrm>
            <a:off x="365760" y="318053"/>
            <a:ext cx="8671560" cy="1404067"/>
          </a:xfrm>
        </p:spPr>
        <p:txBody>
          <a:bodyPr>
            <a:normAutofit/>
          </a:bodyPr>
          <a:lstStyle/>
          <a:p>
            <a:r>
              <a:rPr lang="en-US" sz="3200" b="1" i="1" dirty="0">
                <a:solidFill>
                  <a:srgbClr val="0070C0"/>
                </a:solidFill>
              </a:rPr>
              <a:t>Program Housing Models: </a:t>
            </a:r>
            <a:r>
              <a:rPr lang="en-US" sz="3200" b="1" i="1" dirty="0">
                <a:solidFill>
                  <a:srgbClr val="002060"/>
                </a:solidFill>
              </a:rPr>
              <a:t>Factors that Influence Level of Financial Assistance with Housing-Related Costs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31</a:t>
            </a:fld>
            <a:endParaRPr lang="en-US" dirty="0"/>
          </a:p>
        </p:txBody>
      </p:sp>
    </p:spTree>
    <p:extLst>
      <p:ext uri="{BB962C8B-B14F-4D97-AF65-F5344CB8AC3E}">
        <p14:creationId xmlns:p14="http://schemas.microsoft.com/office/powerpoint/2010/main" val="2965892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2"/>
            <a:ext cx="8224837" cy="1431235"/>
          </a:xfrm>
        </p:spPr>
        <p:txBody>
          <a:bodyPr>
            <a:noAutofit/>
          </a:bodyPr>
          <a:lstStyle/>
          <a:p>
            <a:r>
              <a:rPr lang="en-US" sz="3200" b="1" i="1" dirty="0" smtClean="0">
                <a:solidFill>
                  <a:srgbClr val="C00000"/>
                </a:solidFill>
              </a:rPr>
              <a:t>Chapter 4: </a:t>
            </a:r>
            <a:r>
              <a:rPr lang="en-US" sz="3200" b="1" i="1" dirty="0" smtClean="0">
                <a:solidFill>
                  <a:srgbClr val="0070C0"/>
                </a:solidFill>
              </a:rPr>
              <a:t>Taking </a:t>
            </a:r>
            <a:r>
              <a:rPr lang="en-US" sz="3200" b="1" i="1" dirty="0">
                <a:solidFill>
                  <a:srgbClr val="0070C0"/>
                </a:solidFill>
              </a:rPr>
              <a:t>a Survivor-Centered </a:t>
            </a:r>
            <a:r>
              <a:rPr lang="en-US" sz="3200" b="1" i="1" dirty="0" smtClean="0">
                <a:solidFill>
                  <a:srgbClr val="0070C0"/>
                </a:solidFill>
              </a:rPr>
              <a:t/>
            </a:r>
            <a:br>
              <a:rPr lang="en-US" sz="3200" b="1" i="1" dirty="0" smtClean="0">
                <a:solidFill>
                  <a:srgbClr val="0070C0"/>
                </a:solidFill>
              </a:rPr>
            </a:br>
            <a:r>
              <a:rPr lang="en-US" sz="3200" b="1" i="1" dirty="0" smtClean="0">
                <a:solidFill>
                  <a:srgbClr val="0070C0"/>
                </a:solidFill>
              </a:rPr>
              <a:t>&amp; </a:t>
            </a:r>
            <a:r>
              <a:rPr lang="en-US" sz="3200" b="1" i="1" dirty="0">
                <a:solidFill>
                  <a:srgbClr val="0070C0"/>
                </a:solidFill>
              </a:rPr>
              <a:t>Empowerment Approach</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32</a:t>
            </a:fld>
            <a:endParaRPr lang="en-US" dirty="0"/>
          </a:p>
        </p:txBody>
      </p:sp>
      <p:sp>
        <p:nvSpPr>
          <p:cNvPr id="2" name="Content Placeholder 1"/>
          <p:cNvSpPr>
            <a:spLocks noGrp="1"/>
          </p:cNvSpPr>
          <p:nvPr>
            <p:ph idx="1"/>
          </p:nvPr>
        </p:nvSpPr>
        <p:spPr/>
        <p:txBody>
          <a:bodyPr/>
          <a:lstStyle/>
          <a:p>
            <a:endParaRPr lang="en-US"/>
          </a:p>
        </p:txBody>
      </p:sp>
      <p:pic>
        <p:nvPicPr>
          <p:cNvPr id="7" name="Content Placeholder 5"/>
          <p:cNvPicPr>
            <a:picLocks noChangeAspect="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31391"/>
          <a:stretch/>
        </p:blipFill>
        <p:spPr bwMode="gray">
          <a:xfrm>
            <a:off x="-7160" y="1789043"/>
            <a:ext cx="9249772" cy="4230757"/>
          </a:xfrm>
          <a:prstGeom prst="rect">
            <a:avLst/>
          </a:prstGeom>
          <a:noFill/>
          <a:ln w="9525">
            <a:noFill/>
            <a:miter lim="800000"/>
            <a:headEnd/>
            <a:tailEnd/>
          </a:ln>
          <a:effectLst>
            <a:outerShdw blurRad="50800" dist="50800" dir="5400000" algn="ctr" rotWithShape="0">
              <a:schemeClr val="accent6">
                <a:lumMod val="60000"/>
                <a:lumOff val="40000"/>
                <a:alpha val="30000"/>
              </a:schemeClr>
            </a:outerShdw>
          </a:effectLst>
        </p:spPr>
      </p:pic>
    </p:spTree>
    <p:extLst>
      <p:ext uri="{BB962C8B-B14F-4D97-AF65-F5344CB8AC3E}">
        <p14:creationId xmlns:p14="http://schemas.microsoft.com/office/powerpoint/2010/main" val="2032803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9525" y="335280"/>
            <a:ext cx="4785360" cy="1402079"/>
          </a:xfrm>
        </p:spPr>
        <p:txBody>
          <a:bodyPr>
            <a:noAutofit/>
          </a:bodyPr>
          <a:lstStyle/>
          <a:p>
            <a:r>
              <a:rPr lang="en-US" sz="3200" b="1" i="1" dirty="0">
                <a:solidFill>
                  <a:srgbClr val="0070C0"/>
                </a:solidFill>
              </a:rPr>
              <a:t>Taking a </a:t>
            </a:r>
            <a:r>
              <a:rPr lang="en-US" sz="3200" b="1" i="1" dirty="0" smtClean="0">
                <a:solidFill>
                  <a:srgbClr val="0070C0"/>
                </a:solidFill>
              </a:rPr>
              <a:t>Survivor-Centered </a:t>
            </a:r>
            <a:r>
              <a:rPr lang="en-US" sz="3200" b="1" i="1" dirty="0">
                <a:solidFill>
                  <a:srgbClr val="0070C0"/>
                </a:solidFill>
              </a:rPr>
              <a:t>/ Empowerment Approach</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dirty="0"/>
          </a:p>
        </p:txBody>
      </p:sp>
      <p:sp>
        <p:nvSpPr>
          <p:cNvPr id="2" name="Rectangle 1"/>
          <p:cNvSpPr/>
          <p:nvPr/>
        </p:nvSpPr>
        <p:spPr>
          <a:xfrm>
            <a:off x="564776" y="1737359"/>
            <a:ext cx="8677836" cy="252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5149" y="1082258"/>
            <a:ext cx="5757134" cy="4801426"/>
          </a:xfrm>
        </p:spPr>
      </p:pic>
    </p:spTree>
    <p:extLst>
      <p:ext uri="{BB962C8B-B14F-4D97-AF65-F5344CB8AC3E}">
        <p14:creationId xmlns:p14="http://schemas.microsoft.com/office/powerpoint/2010/main" val="1840476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2026920"/>
            <a:ext cx="8229599" cy="3870960"/>
          </a:xfrm>
        </p:spPr>
        <p:txBody>
          <a:bodyPr/>
          <a:lstStyle/>
          <a:p>
            <a:pPr>
              <a:lnSpc>
                <a:spcPct val="95000"/>
              </a:lnSpc>
            </a:pPr>
            <a:r>
              <a:rPr lang="en-US" sz="2300" dirty="0" smtClean="0"/>
              <a:t>Providers have substantially reduced reliance on program rules, especially rules requiring participation in services.</a:t>
            </a:r>
          </a:p>
          <a:p>
            <a:pPr>
              <a:lnSpc>
                <a:spcPct val="95000"/>
              </a:lnSpc>
            </a:pPr>
            <a:r>
              <a:rPr lang="en-US" sz="2300" dirty="0" smtClean="0"/>
              <a:t>What kinds of rules remain and why?</a:t>
            </a:r>
          </a:p>
          <a:p>
            <a:pPr lvl="1">
              <a:lnSpc>
                <a:spcPct val="95000"/>
              </a:lnSpc>
              <a:buFont typeface="Wingdings" panose="05000000000000000000" pitchFamily="2" charset="2"/>
              <a:buChar char="Ø"/>
            </a:pPr>
            <a:r>
              <a:rPr lang="en-US" sz="2300" dirty="0"/>
              <a:t>Increasing recognition that some of the “challenging </a:t>
            </a:r>
            <a:r>
              <a:rPr lang="en-US" sz="2300" dirty="0" smtClean="0"/>
              <a:t>behaviors” </a:t>
            </a:r>
            <a:r>
              <a:rPr lang="en-US" sz="2300" dirty="0"/>
              <a:t>that rules/sanctions sought to address were developed as coping strategies in abusive </a:t>
            </a:r>
            <a:r>
              <a:rPr lang="en-US" sz="2300" dirty="0" smtClean="0"/>
              <a:t>situations, -- or – concomitants of complex trauma, PTSD, TBI. </a:t>
            </a:r>
            <a:endParaRPr lang="en-US" sz="2300" dirty="0"/>
          </a:p>
          <a:p>
            <a:pPr lvl="1">
              <a:lnSpc>
                <a:spcPct val="95000"/>
              </a:lnSpc>
              <a:buFont typeface="Wingdings" panose="05000000000000000000" pitchFamily="2" charset="2"/>
              <a:buChar char="Ø"/>
            </a:pPr>
            <a:r>
              <a:rPr lang="en-US" sz="2300" dirty="0" smtClean="0"/>
              <a:t>Residual rules on sobriety, readiness to seek MH care, willingness to permanently leave partner, lack of “active engagement” ... </a:t>
            </a:r>
            <a:r>
              <a:rPr lang="en-US" sz="2200" b="1" i="1" dirty="0" smtClean="0"/>
              <a:t>may be at odds with voluntary services, “no restrictive conditions,” non-discrimination.</a:t>
            </a:r>
          </a:p>
        </p:txBody>
      </p:sp>
      <p:sp>
        <p:nvSpPr>
          <p:cNvPr id="3" name="Title 2"/>
          <p:cNvSpPr>
            <a:spLocks noGrp="1"/>
          </p:cNvSpPr>
          <p:nvPr>
            <p:ph type="title"/>
          </p:nvPr>
        </p:nvSpPr>
        <p:spPr>
          <a:xfrm>
            <a:off x="396240" y="363773"/>
            <a:ext cx="8625840" cy="1358347"/>
          </a:xfrm>
        </p:spPr>
        <p:txBody>
          <a:bodyPr>
            <a:normAutofit/>
          </a:bodyPr>
          <a:lstStyle/>
          <a:p>
            <a:r>
              <a:rPr lang="en-US" sz="3200" b="1" i="1" dirty="0">
                <a:solidFill>
                  <a:srgbClr val="0070C0"/>
                </a:solidFill>
              </a:rPr>
              <a:t>Survivor-Centered / Empowerment Approach</a:t>
            </a:r>
            <a:r>
              <a:rPr lang="en-US" sz="3200" b="1" i="1" dirty="0" smtClean="0">
                <a:solidFill>
                  <a:srgbClr val="0070C0"/>
                </a:solidFill>
              </a:rPr>
              <a:t>:</a:t>
            </a:r>
            <a:br>
              <a:rPr lang="en-US" sz="3200" b="1" i="1" dirty="0" smtClean="0">
                <a:solidFill>
                  <a:srgbClr val="0070C0"/>
                </a:solidFill>
              </a:rPr>
            </a:br>
            <a:r>
              <a:rPr lang="en-US" sz="3200" b="1" i="1" dirty="0" smtClean="0">
                <a:solidFill>
                  <a:srgbClr val="002060"/>
                </a:solidFill>
              </a:rPr>
              <a:t>Rules </a:t>
            </a:r>
            <a:r>
              <a:rPr lang="en-US" sz="3200" b="1" i="1" dirty="0">
                <a:solidFill>
                  <a:srgbClr val="002060"/>
                </a:solidFill>
              </a:rPr>
              <a:t>Reduction: </a:t>
            </a:r>
            <a:r>
              <a:rPr lang="en-US" sz="3200" b="1" i="1" dirty="0">
                <a:solidFill>
                  <a:srgbClr val="0070C0"/>
                </a:solidFill>
              </a:rPr>
              <a:t>Context &amp; Provider Comments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3453675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052" y="2026920"/>
            <a:ext cx="8594173" cy="3870960"/>
          </a:xfrm>
        </p:spPr>
        <p:txBody>
          <a:bodyPr/>
          <a:lstStyle/>
          <a:p>
            <a:pPr>
              <a:spcBef>
                <a:spcPts val="900"/>
              </a:spcBef>
            </a:pPr>
            <a:r>
              <a:rPr lang="en-US" sz="2200" dirty="0" smtClean="0"/>
              <a:t>Different perspectives about the meaning of voluntary services and the role of staff in supporting / encouraging participant engagement</a:t>
            </a:r>
          </a:p>
          <a:p>
            <a:pPr lvl="1">
              <a:spcBef>
                <a:spcPts val="900"/>
              </a:spcBef>
              <a:buFont typeface="Wingdings" panose="05000000000000000000" pitchFamily="2" charset="2"/>
              <a:buChar char="Ø"/>
            </a:pPr>
            <a:r>
              <a:rPr lang="en-US" sz="2200" dirty="0" smtClean="0"/>
              <a:t>Trust and understanding underlying relationship between advocate  (case manager) and survivor are fundamental to program “success”</a:t>
            </a:r>
          </a:p>
          <a:p>
            <a:pPr marL="233363" lvl="1">
              <a:spcBef>
                <a:spcPts val="900"/>
              </a:spcBef>
              <a:buFont typeface="Wingdings" pitchFamily="2" charset="2"/>
              <a:buChar char="§"/>
            </a:pPr>
            <a:r>
              <a:rPr lang="en-US" sz="2200" dirty="0"/>
              <a:t>Balancing active support with caution against overreach</a:t>
            </a:r>
          </a:p>
          <a:p>
            <a:pPr lvl="1">
              <a:spcBef>
                <a:spcPts val="900"/>
              </a:spcBef>
              <a:buFont typeface="Wingdings" panose="05000000000000000000" pitchFamily="2" charset="2"/>
              <a:buChar char="Ø"/>
            </a:pPr>
            <a:r>
              <a:rPr lang="en-US" sz="2200" dirty="0" smtClean="0"/>
              <a:t>Inform participants about availability of assistance, and see if they seek help –vs. – proactively, periodically reach out to offer assistance, support, and encouragement</a:t>
            </a:r>
          </a:p>
          <a:p>
            <a:pPr marL="233363" lvl="1">
              <a:spcBef>
                <a:spcPts val="900"/>
              </a:spcBef>
              <a:buFont typeface="Wingdings" pitchFamily="2" charset="2"/>
              <a:buChar char="§"/>
            </a:pPr>
            <a:r>
              <a:rPr lang="en-US" sz="2200" dirty="0"/>
              <a:t> Survivor-Defined Practice </a:t>
            </a:r>
            <a:r>
              <a:rPr lang="en-US" sz="2200" dirty="0" smtClean="0"/>
              <a:t>Scale </a:t>
            </a:r>
            <a:r>
              <a:rPr lang="en-US" sz="2200" dirty="0"/>
              <a:t>- (Goodman et al., 2016</a:t>
            </a:r>
            <a:r>
              <a:rPr lang="en-US" sz="2200" dirty="0" smtClean="0"/>
              <a:t>)</a:t>
            </a:r>
            <a:endParaRPr lang="en-US" sz="2200" dirty="0"/>
          </a:p>
        </p:txBody>
      </p:sp>
      <p:sp>
        <p:nvSpPr>
          <p:cNvPr id="3" name="Title 2"/>
          <p:cNvSpPr>
            <a:spLocks noGrp="1"/>
          </p:cNvSpPr>
          <p:nvPr>
            <p:ph type="title"/>
          </p:nvPr>
        </p:nvSpPr>
        <p:spPr>
          <a:xfrm>
            <a:off x="426720" y="388873"/>
            <a:ext cx="8515985" cy="1358347"/>
          </a:xfrm>
        </p:spPr>
        <p:txBody>
          <a:bodyPr>
            <a:normAutofit/>
          </a:bodyPr>
          <a:lstStyle/>
          <a:p>
            <a:r>
              <a:rPr lang="en-US" sz="3200" b="1" i="1" dirty="0">
                <a:solidFill>
                  <a:srgbClr val="0070C0"/>
                </a:solidFill>
              </a:rPr>
              <a:t>Survivor-Centered / Empowerment Approach: </a:t>
            </a:r>
            <a:r>
              <a:rPr lang="en-US" sz="3200" b="1" i="1" dirty="0">
                <a:solidFill>
                  <a:srgbClr val="002060"/>
                </a:solidFill>
              </a:rPr>
              <a:t>Voluntary Services: </a:t>
            </a:r>
            <a:r>
              <a:rPr lang="en-US" sz="3200" b="1" i="1" dirty="0">
                <a:solidFill>
                  <a:srgbClr val="0070C0"/>
                </a:solidFill>
              </a:rPr>
              <a:t>Context &amp; Provider Comments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241667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2026920"/>
            <a:ext cx="8515985" cy="3870960"/>
          </a:xfrm>
        </p:spPr>
        <p:txBody>
          <a:bodyPr/>
          <a:lstStyle/>
          <a:p>
            <a:pPr marL="182880" lvl="1" indent="-182880">
              <a:spcBef>
                <a:spcPts val="900"/>
              </a:spcBef>
            </a:pPr>
            <a:r>
              <a:rPr lang="en-US" sz="2400" dirty="0" smtClean="0"/>
              <a:t>Reasons why participants may not be “engaged” (sampling)</a:t>
            </a:r>
          </a:p>
          <a:p>
            <a:pPr marL="566738" lvl="2" indent="-342900">
              <a:spcBef>
                <a:spcPts val="900"/>
              </a:spcBef>
              <a:buFont typeface="Wingdings" panose="05000000000000000000" pitchFamily="2" charset="2"/>
              <a:buChar char="Ø"/>
            </a:pPr>
            <a:r>
              <a:rPr lang="en-US" sz="2200" dirty="0" smtClean="0"/>
              <a:t>Services don’t feel relevant, don’t match survivor priorities</a:t>
            </a:r>
          </a:p>
          <a:p>
            <a:pPr marL="566738" lvl="2" indent="-342900">
              <a:spcBef>
                <a:spcPts val="900"/>
              </a:spcBef>
              <a:buFont typeface="Wingdings" panose="05000000000000000000" pitchFamily="2" charset="2"/>
              <a:buChar char="Ø"/>
            </a:pPr>
            <a:r>
              <a:rPr lang="en-US" sz="2200" dirty="0" smtClean="0"/>
              <a:t>Difficult tradeoffs attached to paths forward / survivor ambiguity about next steps</a:t>
            </a:r>
          </a:p>
          <a:p>
            <a:pPr marL="566738" lvl="2" indent="-342900">
              <a:spcBef>
                <a:spcPts val="900"/>
              </a:spcBef>
              <a:buFont typeface="Wingdings" panose="05000000000000000000" pitchFamily="2" charset="2"/>
              <a:buChar char="Ø"/>
            </a:pPr>
            <a:r>
              <a:rPr lang="en-US" sz="2200" dirty="0" smtClean="0"/>
              <a:t>Obstacles related to physical, mental, emotional health</a:t>
            </a:r>
          </a:p>
          <a:p>
            <a:pPr marL="566738" lvl="2" indent="-342900">
              <a:spcBef>
                <a:spcPts val="900"/>
              </a:spcBef>
              <a:buFont typeface="Wingdings" panose="05000000000000000000" pitchFamily="2" charset="2"/>
              <a:buChar char="Ø"/>
            </a:pPr>
            <a:r>
              <a:rPr lang="en-US" sz="2200" dirty="0" smtClean="0"/>
              <a:t>Anger or frustration at limited options, sense of hopelessness</a:t>
            </a:r>
          </a:p>
          <a:p>
            <a:pPr marL="566738" lvl="2" indent="-342900">
              <a:spcBef>
                <a:spcPts val="900"/>
              </a:spcBef>
              <a:buFont typeface="Wingdings" panose="05000000000000000000" pitchFamily="2" charset="2"/>
              <a:buChar char="Ø"/>
            </a:pPr>
            <a:r>
              <a:rPr lang="en-US" sz="2200" dirty="0" smtClean="0"/>
              <a:t>Lack of trust in program</a:t>
            </a:r>
          </a:p>
          <a:p>
            <a:pPr marL="566738" lvl="2" indent="-342900">
              <a:spcBef>
                <a:spcPts val="900"/>
              </a:spcBef>
              <a:buFont typeface="Wingdings" panose="05000000000000000000" pitchFamily="2" charset="2"/>
              <a:buChar char="Ø"/>
            </a:pPr>
            <a:r>
              <a:rPr lang="en-US" sz="2200" dirty="0" smtClean="0"/>
              <a:t>Depression, substance use, PTSD, TBI, other trauma-related factors affecting “energy,” “motivation,” sustainability of effort</a:t>
            </a:r>
            <a:endParaRPr lang="en-US" sz="2200" dirty="0"/>
          </a:p>
        </p:txBody>
      </p:sp>
      <p:sp>
        <p:nvSpPr>
          <p:cNvPr id="3" name="Title 2"/>
          <p:cNvSpPr>
            <a:spLocks noGrp="1"/>
          </p:cNvSpPr>
          <p:nvPr>
            <p:ph type="title"/>
          </p:nvPr>
        </p:nvSpPr>
        <p:spPr>
          <a:xfrm>
            <a:off x="396240" y="360183"/>
            <a:ext cx="8653145" cy="1373587"/>
          </a:xfrm>
        </p:spPr>
        <p:txBody>
          <a:bodyPr>
            <a:normAutofit/>
          </a:bodyPr>
          <a:lstStyle/>
          <a:p>
            <a:r>
              <a:rPr lang="en-US" sz="3200" b="1" i="1" dirty="0">
                <a:solidFill>
                  <a:srgbClr val="0070C0"/>
                </a:solidFill>
              </a:rPr>
              <a:t>Survivor-Centered / Empowerment Approach: </a:t>
            </a:r>
            <a:r>
              <a:rPr lang="en-US" sz="3200" b="1" i="1" dirty="0">
                <a:solidFill>
                  <a:srgbClr val="002060"/>
                </a:solidFill>
              </a:rPr>
              <a:t>Voluntary Services: </a:t>
            </a:r>
            <a:r>
              <a:rPr lang="en-US" sz="3200" b="1" i="1" dirty="0" smtClean="0">
                <a:solidFill>
                  <a:srgbClr val="0070C0"/>
                </a:solidFill>
              </a:rPr>
              <a:t>Barriers to Engagement</a:t>
            </a:r>
            <a:endParaRPr lang="en-US" sz="3200" b="1" i="1" dirty="0">
              <a:solidFill>
                <a:srgbClr val="0070C0"/>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47039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943791"/>
            <a:ext cx="8358891" cy="3947853"/>
          </a:xfrm>
        </p:spPr>
        <p:txBody>
          <a:bodyPr/>
          <a:lstStyle/>
          <a:p>
            <a:pPr marL="182880" lvl="1" indent="-182880"/>
            <a:r>
              <a:rPr lang="en-US" sz="2050" dirty="0" smtClean="0"/>
              <a:t>Challenges to be mindful of:</a:t>
            </a:r>
          </a:p>
          <a:p>
            <a:pPr marL="566738" lvl="2" indent="-342900">
              <a:buFont typeface="Wingdings" panose="05000000000000000000" pitchFamily="2" charset="2"/>
              <a:buChar char="Ø"/>
            </a:pPr>
            <a:r>
              <a:rPr lang="en-US" sz="2050" dirty="0" smtClean="0"/>
              <a:t>Pressures </a:t>
            </a:r>
            <a:r>
              <a:rPr lang="en-US" sz="2050" dirty="0"/>
              <a:t>to shorten lengths of stay and demonstrate “successful outcomes” may result in policies that link </a:t>
            </a:r>
            <a:r>
              <a:rPr lang="en-US" sz="2050" dirty="0" smtClean="0"/>
              <a:t>participant selection to perceived motivation or level of engagement in shelter, or that link duration or magnitude of TH assistance </a:t>
            </a:r>
            <a:r>
              <a:rPr lang="en-US" sz="2050" dirty="0"/>
              <a:t>to </a:t>
            </a:r>
            <a:r>
              <a:rPr lang="en-US" sz="2050" dirty="0" smtClean="0"/>
              <a:t>“engagement” or “effort.”</a:t>
            </a:r>
            <a:endParaRPr lang="en-US" sz="2050" dirty="0"/>
          </a:p>
          <a:p>
            <a:pPr marL="566738" lvl="2" indent="-342900">
              <a:buFont typeface="Wingdings" panose="05000000000000000000" pitchFamily="2" charset="2"/>
              <a:buChar char="Ø"/>
            </a:pPr>
            <a:r>
              <a:rPr lang="en-US" sz="2050" dirty="0" smtClean="0"/>
              <a:t>When do required case management “check-ins” cross the “line” and compromise the voluntary services approach?</a:t>
            </a:r>
          </a:p>
          <a:p>
            <a:pPr marL="182880" lvl="1" indent="-182880"/>
            <a:r>
              <a:rPr lang="en-US" sz="2050" dirty="0"/>
              <a:t>Resources for supporting participant engagement</a:t>
            </a:r>
          </a:p>
          <a:p>
            <a:pPr marL="566738" lvl="2" indent="-342900">
              <a:buFont typeface="Wingdings" panose="05000000000000000000" pitchFamily="2" charset="2"/>
              <a:buChar char="Ø"/>
            </a:pPr>
            <a:r>
              <a:rPr lang="en-US" sz="2050" dirty="0"/>
              <a:t>Motivational Interviewing</a:t>
            </a:r>
          </a:p>
          <a:p>
            <a:pPr marL="566738" lvl="2" indent="-342900">
              <a:buFont typeface="Wingdings" panose="05000000000000000000" pitchFamily="2" charset="2"/>
              <a:buChar char="Ø"/>
            </a:pPr>
            <a:r>
              <a:rPr lang="en-US" sz="2050" dirty="0"/>
              <a:t>Tip Sheets on Creating Trauma-Informed Services published by the National Center on Domestic Violence, Trauma, and Mental </a:t>
            </a:r>
            <a:r>
              <a:rPr lang="en-US" sz="2050" dirty="0" smtClean="0"/>
              <a:t>Health</a:t>
            </a:r>
            <a:endParaRPr lang="en-US" sz="2050" dirty="0"/>
          </a:p>
        </p:txBody>
      </p:sp>
      <p:sp>
        <p:nvSpPr>
          <p:cNvPr id="3" name="Title 2"/>
          <p:cNvSpPr>
            <a:spLocks noGrp="1"/>
          </p:cNvSpPr>
          <p:nvPr>
            <p:ph type="title"/>
          </p:nvPr>
        </p:nvSpPr>
        <p:spPr>
          <a:xfrm>
            <a:off x="396240" y="457198"/>
            <a:ext cx="8515985" cy="1257203"/>
          </a:xfrm>
        </p:spPr>
        <p:txBody>
          <a:bodyPr>
            <a:normAutofit fontScale="90000"/>
          </a:bodyPr>
          <a:lstStyle/>
          <a:p>
            <a:r>
              <a:rPr lang="en-US" sz="3600" b="1" i="1" dirty="0">
                <a:solidFill>
                  <a:srgbClr val="0070C0"/>
                </a:solidFill>
              </a:rPr>
              <a:t>Survivor-Centered / Empowerment Approach: </a:t>
            </a:r>
            <a:r>
              <a:rPr lang="en-US" sz="3200" b="1" i="1" dirty="0" smtClean="0">
                <a:solidFill>
                  <a:srgbClr val="0070C0"/>
                </a:solidFill>
              </a:rPr>
              <a:t/>
            </a:r>
            <a:br>
              <a:rPr lang="en-US" sz="3200" b="1" i="1" dirty="0" smtClean="0">
                <a:solidFill>
                  <a:srgbClr val="0070C0"/>
                </a:solidFill>
              </a:rPr>
            </a:br>
            <a:r>
              <a:rPr lang="en-US" sz="3300" b="1" i="1" dirty="0" smtClean="0">
                <a:solidFill>
                  <a:srgbClr val="002060"/>
                </a:solidFill>
              </a:rPr>
              <a:t>Voluntary </a:t>
            </a:r>
            <a:r>
              <a:rPr lang="en-US" sz="3300" b="1" i="1" dirty="0">
                <a:solidFill>
                  <a:srgbClr val="002060"/>
                </a:solidFill>
              </a:rPr>
              <a:t>Services: </a:t>
            </a:r>
            <a:r>
              <a:rPr lang="en-US" sz="3300" b="1" i="1" dirty="0">
                <a:solidFill>
                  <a:srgbClr val="0070C0"/>
                </a:solidFill>
              </a:rPr>
              <a:t>Pressures - Challenges - </a:t>
            </a:r>
            <a:r>
              <a:rPr lang="en-US" sz="3300" b="1" i="1" dirty="0" smtClean="0">
                <a:solidFill>
                  <a:srgbClr val="0070C0"/>
                </a:solidFill>
              </a:rPr>
              <a:t>Strategies</a:t>
            </a:r>
            <a:endParaRPr lang="en-US" sz="3300" b="1" i="1" dirty="0">
              <a:solidFill>
                <a:srgbClr val="0070C0"/>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2906638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532" y="1935480"/>
            <a:ext cx="8229599" cy="4008120"/>
          </a:xfrm>
        </p:spPr>
        <p:txBody>
          <a:bodyPr/>
          <a:lstStyle/>
          <a:p>
            <a:pPr marL="182880" lvl="1" indent="-182880"/>
            <a:r>
              <a:rPr lang="en-US" sz="2200" dirty="0" smtClean="0"/>
              <a:t>Provider comments describe different approaches:</a:t>
            </a:r>
          </a:p>
          <a:p>
            <a:pPr marL="566738" lvl="2" indent="-342900">
              <a:buFont typeface="Wingdings" panose="05000000000000000000" pitchFamily="2" charset="2"/>
              <a:buChar char="Ø"/>
            </a:pPr>
            <a:r>
              <a:rPr lang="en-US" sz="2200" dirty="0" smtClean="0"/>
              <a:t>Focus on trusting relations, non-judgmental communication</a:t>
            </a:r>
          </a:p>
          <a:p>
            <a:pPr marL="566738" lvl="2" indent="-342900">
              <a:buFont typeface="Wingdings" panose="05000000000000000000" pitchFamily="2" charset="2"/>
              <a:buChar char="Ø"/>
            </a:pPr>
            <a:r>
              <a:rPr lang="en-US" sz="2200" dirty="0" smtClean="0"/>
              <a:t>Use motivational interviewing</a:t>
            </a:r>
          </a:p>
          <a:p>
            <a:pPr marL="566738" lvl="2" indent="-342900">
              <a:buFont typeface="Wingdings" panose="05000000000000000000" pitchFamily="2" charset="2"/>
              <a:buChar char="Ø"/>
            </a:pPr>
            <a:r>
              <a:rPr lang="en-US" sz="2200" dirty="0" smtClean="0"/>
              <a:t>Focus on deadlines and “natural consequences”</a:t>
            </a:r>
          </a:p>
          <a:p>
            <a:pPr marL="566738" lvl="2" indent="-342900">
              <a:buFont typeface="Wingdings" panose="05000000000000000000" pitchFamily="2" charset="2"/>
              <a:buChar char="Ø"/>
            </a:pPr>
            <a:r>
              <a:rPr lang="en-US" sz="2200" dirty="0" smtClean="0"/>
              <a:t>Make participation easy, fun, useful, rewarding</a:t>
            </a:r>
          </a:p>
          <a:p>
            <a:pPr marL="566738" lvl="2" indent="-342900">
              <a:buFont typeface="Wingdings" panose="05000000000000000000" pitchFamily="2" charset="2"/>
              <a:buChar char="Ø"/>
            </a:pPr>
            <a:r>
              <a:rPr lang="en-US" sz="2200" dirty="0" smtClean="0"/>
              <a:t>Meet survivors where they are, respect boundaries / choices</a:t>
            </a:r>
          </a:p>
          <a:p>
            <a:pPr marL="566738" lvl="2" indent="-342900">
              <a:buFont typeface="Wingdings" panose="05000000000000000000" pitchFamily="2" charset="2"/>
              <a:buChar char="Ø"/>
            </a:pPr>
            <a:r>
              <a:rPr lang="en-US" sz="2200" dirty="0" smtClean="0"/>
              <a:t>Persistent outreach / support / validation, especially if survivors seem “stuck”</a:t>
            </a:r>
          </a:p>
          <a:p>
            <a:pPr marL="566738" lvl="2" indent="-342900">
              <a:buFont typeface="Wingdings" panose="05000000000000000000" pitchFamily="2" charset="2"/>
              <a:buChar char="Ø"/>
            </a:pPr>
            <a:r>
              <a:rPr lang="en-US" sz="2200" dirty="0" smtClean="0"/>
              <a:t>Clear expectations</a:t>
            </a:r>
          </a:p>
          <a:p>
            <a:pPr marL="182880" lvl="1" indent="-182880"/>
            <a:r>
              <a:rPr lang="en-US" sz="2200" dirty="0"/>
              <a:t>Not all providers </a:t>
            </a:r>
            <a:r>
              <a:rPr lang="en-US" sz="2200" dirty="0" smtClean="0"/>
              <a:t>embrace voluntary services as “best” approach</a:t>
            </a:r>
            <a:endParaRPr lang="en-US" sz="2200" dirty="0"/>
          </a:p>
        </p:txBody>
      </p:sp>
      <p:sp>
        <p:nvSpPr>
          <p:cNvPr id="3" name="Title 2"/>
          <p:cNvSpPr>
            <a:spLocks noGrp="1"/>
          </p:cNvSpPr>
          <p:nvPr>
            <p:ph type="title"/>
          </p:nvPr>
        </p:nvSpPr>
        <p:spPr>
          <a:xfrm>
            <a:off x="525532" y="522639"/>
            <a:ext cx="8546465" cy="1210587"/>
          </a:xfrm>
        </p:spPr>
        <p:txBody>
          <a:bodyPr>
            <a:normAutofit/>
          </a:bodyPr>
          <a:lstStyle/>
          <a:p>
            <a:r>
              <a:rPr lang="en-US" sz="3200" b="1" i="1" dirty="0">
                <a:solidFill>
                  <a:srgbClr val="0070C0"/>
                </a:solidFill>
              </a:rPr>
              <a:t>Survivor-Centered / Empowerment Approach: </a:t>
            </a:r>
            <a:r>
              <a:rPr lang="en-US" sz="3200" b="1" i="1" dirty="0">
                <a:solidFill>
                  <a:srgbClr val="002060"/>
                </a:solidFill>
              </a:rPr>
              <a:t>Voluntary Services: </a:t>
            </a:r>
            <a:r>
              <a:rPr lang="en-US" sz="3200" b="1" i="1" dirty="0" smtClean="0">
                <a:solidFill>
                  <a:srgbClr val="0070C0"/>
                </a:solidFill>
              </a:rPr>
              <a:t>Provider </a:t>
            </a:r>
            <a:r>
              <a:rPr lang="en-US" sz="3200" b="1" i="1" dirty="0">
                <a:solidFill>
                  <a:srgbClr val="0070C0"/>
                </a:solidFill>
              </a:rPr>
              <a:t>Comments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65368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532" y="1963270"/>
            <a:ext cx="8229599" cy="3953435"/>
          </a:xfrm>
        </p:spPr>
        <p:txBody>
          <a:bodyPr/>
          <a:lstStyle/>
          <a:p>
            <a:pPr marL="182880" lvl="1" indent="-182880">
              <a:lnSpc>
                <a:spcPct val="95000"/>
              </a:lnSpc>
            </a:pPr>
            <a:r>
              <a:rPr lang="en-US" sz="2200" dirty="0" smtClean="0"/>
              <a:t>Meaning of “empowerment”</a:t>
            </a:r>
          </a:p>
          <a:p>
            <a:pPr marL="182880" lvl="1" indent="-182880">
              <a:lnSpc>
                <a:spcPct val="95000"/>
              </a:lnSpc>
            </a:pPr>
            <a:r>
              <a:rPr lang="en-US" sz="2200" dirty="0" smtClean="0"/>
              <a:t>Empowerment practice / counseling / advocacy (Sullivan 2006)</a:t>
            </a:r>
          </a:p>
          <a:p>
            <a:pPr marL="182880" lvl="1" indent="-182880">
              <a:lnSpc>
                <a:spcPct val="95000"/>
              </a:lnSpc>
            </a:pPr>
            <a:r>
              <a:rPr lang="en-US" sz="2200" dirty="0" smtClean="0"/>
              <a:t>Empowerment in different domains of survivor lives</a:t>
            </a:r>
          </a:p>
          <a:p>
            <a:pPr marL="566738" lvl="2" indent="-342900">
              <a:lnSpc>
                <a:spcPct val="95000"/>
              </a:lnSpc>
              <a:buFont typeface="Wingdings" panose="05000000000000000000" pitchFamily="2" charset="2"/>
              <a:buChar char="Ø"/>
            </a:pPr>
            <a:r>
              <a:rPr lang="en-US" sz="2200" dirty="0"/>
              <a:t>MOVERS – measuring empowerment with respect to safety </a:t>
            </a:r>
            <a:r>
              <a:rPr lang="en-US" sz="2200" dirty="0" smtClean="0"/>
              <a:t>(Goodman</a:t>
            </a:r>
            <a:r>
              <a:rPr lang="en-US" sz="2200" dirty="0"/>
              <a:t>, </a:t>
            </a:r>
            <a:r>
              <a:rPr lang="en-US" sz="2200" dirty="0" smtClean="0"/>
              <a:t>Thomas, </a:t>
            </a:r>
            <a:r>
              <a:rPr lang="en-US" sz="2200" dirty="0"/>
              <a:t>&amp; </a:t>
            </a:r>
            <a:r>
              <a:rPr lang="en-US" sz="2200" dirty="0" err="1"/>
              <a:t>Heimel</a:t>
            </a:r>
            <a:r>
              <a:rPr lang="en-US" sz="2200" dirty="0"/>
              <a:t>, </a:t>
            </a:r>
            <a:r>
              <a:rPr lang="en-US" sz="2200" dirty="0" smtClean="0"/>
              <a:t>2015)</a:t>
            </a:r>
            <a:endParaRPr lang="en-US" sz="2200" dirty="0"/>
          </a:p>
          <a:p>
            <a:pPr marL="182880" lvl="1" indent="-182880">
              <a:lnSpc>
                <a:spcPct val="95000"/>
              </a:lnSpc>
            </a:pPr>
            <a:r>
              <a:rPr lang="en-US" sz="2200" dirty="0" smtClean="0"/>
              <a:t>How providers afford participants / alumni opportunities to shape decisions and play leadership roles that affirm the value of their experience, perspectives, and opinions.</a:t>
            </a:r>
            <a:endParaRPr lang="en-US" sz="2200" dirty="0"/>
          </a:p>
          <a:p>
            <a:pPr marL="182880" lvl="1" indent="-182880">
              <a:lnSpc>
                <a:spcPct val="95000"/>
              </a:lnSpc>
            </a:pPr>
            <a:r>
              <a:rPr lang="en-US" sz="2200" b="1" dirty="0" smtClean="0">
                <a:solidFill>
                  <a:schemeClr val="tx1"/>
                </a:solidFill>
              </a:rPr>
              <a:t>Provider comments</a:t>
            </a:r>
            <a:r>
              <a:rPr lang="en-US" sz="2200" dirty="0" smtClean="0">
                <a:solidFill>
                  <a:schemeClr val="tx1"/>
                </a:solidFill>
              </a:rPr>
              <a:t>: </a:t>
            </a:r>
            <a:r>
              <a:rPr lang="en-US" sz="2200" dirty="0" smtClean="0"/>
              <a:t>how staff know when survivors feel empowered, how the program supports empowerment, how participants and alumni are afforded meaningful opportunities</a:t>
            </a:r>
            <a:endParaRPr lang="en-US" sz="2200" dirty="0"/>
          </a:p>
        </p:txBody>
      </p:sp>
      <p:sp>
        <p:nvSpPr>
          <p:cNvPr id="3" name="Title 2"/>
          <p:cNvSpPr>
            <a:spLocks noGrp="1"/>
          </p:cNvSpPr>
          <p:nvPr>
            <p:ph type="title"/>
          </p:nvPr>
        </p:nvSpPr>
        <p:spPr>
          <a:xfrm>
            <a:off x="525532" y="305498"/>
            <a:ext cx="8561705" cy="1404067"/>
          </a:xfrm>
        </p:spPr>
        <p:txBody>
          <a:bodyPr>
            <a:normAutofit/>
          </a:bodyPr>
          <a:lstStyle/>
          <a:p>
            <a:r>
              <a:rPr lang="en-US" sz="3200" b="1" i="1" dirty="0">
                <a:solidFill>
                  <a:srgbClr val="0070C0"/>
                </a:solidFill>
              </a:rPr>
              <a:t>Survivor-Centered / Empowerment Approach: </a:t>
            </a:r>
            <a:r>
              <a:rPr lang="en-US" sz="3200" b="1" i="1" dirty="0">
                <a:solidFill>
                  <a:srgbClr val="002060"/>
                </a:solidFill>
              </a:rPr>
              <a:t>Empowerment: </a:t>
            </a:r>
            <a:r>
              <a:rPr lang="en-US" sz="3200" b="1" i="1" dirty="0">
                <a:solidFill>
                  <a:srgbClr val="0070C0"/>
                </a:solidFill>
              </a:rPr>
              <a:t>Context and Provider Comments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3469502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701040" y="2423160"/>
            <a:ext cx="8442960" cy="3097530"/>
          </a:xfrm>
        </p:spPr>
        <p:txBody>
          <a:bodyPr/>
          <a:lstStyle/>
          <a:p>
            <a:pPr>
              <a:spcAft>
                <a:spcPts val="1200"/>
              </a:spcAft>
            </a:pPr>
            <a:r>
              <a:rPr lang="en-US" sz="2000" dirty="0" smtClean="0"/>
              <a:t>#</a:t>
            </a:r>
            <a:r>
              <a:rPr lang="en-US" sz="2000" dirty="0"/>
              <a:t>01 </a:t>
            </a:r>
            <a:r>
              <a:rPr lang="en-US" sz="2000" dirty="0" smtClean="0"/>
              <a:t>-	</a:t>
            </a:r>
            <a:r>
              <a:rPr lang="en-US" sz="2000" b="1" i="1" dirty="0" smtClean="0"/>
              <a:t>Definition </a:t>
            </a:r>
            <a:r>
              <a:rPr lang="en-US" sz="2000" b="1" i="1" dirty="0"/>
              <a:t>of </a:t>
            </a:r>
            <a:r>
              <a:rPr lang="en-US" sz="2000" b="1" i="1" dirty="0" smtClean="0"/>
              <a:t>“Success” </a:t>
            </a:r>
            <a:r>
              <a:rPr lang="en-US" sz="2000" b="1" i="1" dirty="0"/>
              <a:t>&amp; Performance Measurement</a:t>
            </a:r>
            <a:r>
              <a:rPr lang="en-US" sz="2000" dirty="0"/>
              <a:t> </a:t>
            </a:r>
            <a:endParaRPr lang="en-US" sz="2000" dirty="0" smtClean="0"/>
          </a:p>
          <a:p>
            <a:pPr>
              <a:spcAft>
                <a:spcPts val="1200"/>
              </a:spcAft>
            </a:pPr>
            <a:r>
              <a:rPr lang="en-US" sz="2000" dirty="0" smtClean="0">
                <a:ea typeface="Calibri" panose="020F0502020204030204" pitchFamily="34" charset="0"/>
                <a:cs typeface="Calibri" panose="020F0502020204030204" pitchFamily="34" charset="0"/>
              </a:rPr>
              <a:t>#</a:t>
            </a:r>
            <a:r>
              <a:rPr lang="en-US" sz="2000" dirty="0">
                <a:ea typeface="Calibri" panose="020F0502020204030204" pitchFamily="34" charset="0"/>
                <a:cs typeface="Calibri" panose="020F0502020204030204" pitchFamily="34" charset="0"/>
              </a:rPr>
              <a:t>02 </a:t>
            </a:r>
            <a:r>
              <a:rPr lang="en-US" sz="2000" dirty="0" smtClean="0">
                <a:ea typeface="Calibri" panose="020F0502020204030204" pitchFamily="34" charset="0"/>
                <a:cs typeface="Calibri" panose="020F0502020204030204" pitchFamily="34" charset="0"/>
              </a:rPr>
              <a:t>-	</a:t>
            </a:r>
            <a:r>
              <a:rPr lang="en-US" sz="2000" b="1" i="1" dirty="0" smtClean="0">
                <a:ea typeface="Calibri" panose="020F0502020204030204" pitchFamily="34" charset="0"/>
                <a:cs typeface="Calibri" panose="020F0502020204030204" pitchFamily="34" charset="0"/>
              </a:rPr>
              <a:t>Survivor </a:t>
            </a:r>
            <a:r>
              <a:rPr lang="en-US" sz="2000" b="1" i="1" dirty="0">
                <a:ea typeface="Calibri" panose="020F0502020204030204" pitchFamily="34" charset="0"/>
                <a:cs typeface="Calibri" panose="020F0502020204030204" pitchFamily="34" charset="0"/>
              </a:rPr>
              <a:t>Access and Participant Selection</a:t>
            </a:r>
            <a:r>
              <a:rPr lang="en-US" sz="2000" dirty="0">
                <a:ea typeface="Calibri" panose="020F0502020204030204" pitchFamily="34" charset="0"/>
                <a:cs typeface="Calibri" panose="020F0502020204030204" pitchFamily="34" charset="0"/>
              </a:rPr>
              <a:t> </a:t>
            </a:r>
            <a:endParaRPr lang="en-US" sz="2000" dirty="0" smtClean="0">
              <a:ea typeface="Calibri" panose="020F0502020204030204" pitchFamily="34" charset="0"/>
              <a:cs typeface="Calibri" panose="020F0502020204030204" pitchFamily="34" charset="0"/>
            </a:endParaRPr>
          </a:p>
          <a:p>
            <a:pPr>
              <a:spcAft>
                <a:spcPts val="1200"/>
              </a:spcAft>
            </a:pPr>
            <a:r>
              <a:rPr lang="en-US" sz="2000" dirty="0"/>
              <a:t>#03 </a:t>
            </a:r>
            <a:r>
              <a:rPr lang="en-US" sz="2000" dirty="0" smtClean="0"/>
              <a:t>-	</a:t>
            </a:r>
            <a:r>
              <a:rPr lang="en-US" sz="2000" b="1" i="1" dirty="0" smtClean="0"/>
              <a:t>Program </a:t>
            </a:r>
            <a:r>
              <a:rPr lang="en-US" sz="2000" b="1" i="1" dirty="0"/>
              <a:t>Housing Models</a:t>
            </a:r>
            <a:r>
              <a:rPr lang="en-US" sz="2000" dirty="0"/>
              <a:t> </a:t>
            </a:r>
            <a:endParaRPr lang="en-US" sz="2000" dirty="0" smtClean="0"/>
          </a:p>
          <a:p>
            <a:pPr>
              <a:spcAft>
                <a:spcPts val="1200"/>
              </a:spcAft>
            </a:pPr>
            <a:r>
              <a:rPr lang="en-US" sz="2000" dirty="0"/>
              <a:t>#04 </a:t>
            </a:r>
            <a:r>
              <a:rPr lang="en-US" sz="2000" dirty="0" smtClean="0"/>
              <a:t>-	</a:t>
            </a:r>
            <a:r>
              <a:rPr lang="en-US" sz="2000" b="1" i="1" dirty="0" smtClean="0"/>
              <a:t>Taking </a:t>
            </a:r>
            <a:r>
              <a:rPr lang="en-US" sz="2000" b="1" i="1" dirty="0"/>
              <a:t>a </a:t>
            </a:r>
            <a:r>
              <a:rPr lang="en-US" sz="2000" b="1" i="1" dirty="0" smtClean="0"/>
              <a:t>Survivor-Centered / Empowerment </a:t>
            </a:r>
            <a:r>
              <a:rPr lang="en-US" sz="2000" b="1" i="1" dirty="0"/>
              <a:t>Approach: </a:t>
            </a:r>
            <a:r>
              <a:rPr lang="en-US" sz="2000" b="1" i="1" dirty="0" smtClean="0"/>
              <a:t>	Rules </a:t>
            </a:r>
            <a:r>
              <a:rPr lang="en-US" sz="2000" b="1" i="1" dirty="0"/>
              <a:t>Reduction, Voluntary Services, </a:t>
            </a:r>
            <a:r>
              <a:rPr lang="en-US" sz="2000" b="1" i="1" dirty="0" smtClean="0"/>
              <a:t>Participant Engagement</a:t>
            </a:r>
          </a:p>
          <a:p>
            <a:pPr marL="0" indent="0">
              <a:spcAft>
                <a:spcPts val="1200"/>
              </a:spcAft>
              <a:buNone/>
            </a:pPr>
            <a:r>
              <a:rPr lang="en-US" b="1" i="1" dirty="0" smtClean="0">
                <a:solidFill>
                  <a:schemeClr val="tx1"/>
                </a:solidFill>
              </a:rPr>
              <a:t>This is Overview Webinar </a:t>
            </a:r>
            <a:r>
              <a:rPr lang="en-US" b="1" i="1" smtClean="0">
                <a:solidFill>
                  <a:schemeClr val="tx1"/>
                </a:solidFill>
              </a:rPr>
              <a:t>#1. </a:t>
            </a:r>
            <a:endParaRPr lang="en-US" b="1" i="1" dirty="0" smtClean="0">
              <a:solidFill>
                <a:schemeClr val="tx1"/>
              </a:solidFill>
            </a:endParaRPr>
          </a:p>
        </p:txBody>
      </p:sp>
      <p:sp>
        <p:nvSpPr>
          <p:cNvPr id="10" name="Title 1"/>
          <p:cNvSpPr>
            <a:spLocks noGrp="1"/>
          </p:cNvSpPr>
          <p:nvPr>
            <p:ph type="title"/>
          </p:nvPr>
        </p:nvSpPr>
        <p:spPr>
          <a:xfrm>
            <a:off x="701040" y="790402"/>
            <a:ext cx="7679773" cy="998953"/>
          </a:xfrm>
        </p:spPr>
        <p:txBody>
          <a:bodyPr>
            <a:normAutofit/>
          </a:bodyPr>
          <a:lstStyle/>
          <a:p>
            <a:r>
              <a:rPr lang="en-US" sz="3200" b="1" dirty="0">
                <a:solidFill>
                  <a:srgbClr val="0070C0"/>
                </a:solidFill>
              </a:rPr>
              <a:t>Chapters of the Report </a:t>
            </a:r>
            <a:r>
              <a:rPr lang="en-US" sz="2800" b="1" dirty="0" smtClean="0">
                <a:solidFill>
                  <a:schemeClr val="tx1"/>
                </a:solidFill>
              </a:rPr>
              <a:t>(Overview Webinar #1</a:t>
            </a:r>
            <a:r>
              <a:rPr lang="en-US" sz="2800" b="1" dirty="0">
                <a:solidFill>
                  <a:schemeClr val="tx1"/>
                </a:solidFill>
              </a:rPr>
              <a:t>)</a:t>
            </a:r>
            <a:endParaRPr lang="en-US" sz="3200" b="1" dirty="0">
              <a:solidFill>
                <a:schemeClr val="tx1"/>
              </a:solidFill>
            </a:endParaRP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4</a:t>
            </a:fld>
            <a:endParaRPr dirty="0">
              <a:solidFill>
                <a:srgbClr val="FFFFFF">
                  <a:lumMod val="75000"/>
                </a:srgbClr>
              </a:solidFill>
            </a:endParaRPr>
          </a:p>
        </p:txBody>
      </p:sp>
    </p:spTree>
    <p:extLst>
      <p:ext uri="{BB962C8B-B14F-4D97-AF65-F5344CB8AC3E}">
        <p14:creationId xmlns:p14="http://schemas.microsoft.com/office/powerpoint/2010/main" val="209662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5813" y="1987825"/>
            <a:ext cx="8645422" cy="2809462"/>
          </a:xfrm>
        </p:spPr>
        <p:txBody>
          <a:bodyPr/>
          <a:lstStyle/>
          <a:p>
            <a:pPr lvl="0"/>
            <a:endParaRPr lang="en-US" dirty="0" smtClean="0"/>
          </a:p>
          <a:p>
            <a:pPr lvl="0"/>
            <a:r>
              <a:rPr lang="en-US" b="1" dirty="0" smtClean="0"/>
              <a:t>Fred Berman,</a:t>
            </a:r>
            <a:r>
              <a:rPr lang="en-US" dirty="0" smtClean="0"/>
              <a:t>				</a:t>
            </a:r>
            <a:r>
              <a:rPr lang="en-US" b="1" dirty="0" smtClean="0"/>
              <a:t>Barbara Broman</a:t>
            </a:r>
            <a:r>
              <a:rPr lang="en-US" dirty="0" smtClean="0"/>
              <a:t>,</a:t>
            </a:r>
          </a:p>
          <a:p>
            <a:pPr lvl="0">
              <a:spcAft>
                <a:spcPts val="600"/>
              </a:spcAft>
            </a:pPr>
            <a:r>
              <a:rPr lang="en-US" i="1" dirty="0" smtClean="0"/>
              <a:t>Senior Associate</a:t>
            </a:r>
            <a:r>
              <a:rPr lang="en-US" dirty="0" smtClean="0"/>
              <a:t>			</a:t>
            </a:r>
            <a:r>
              <a:rPr lang="en-US" i="1" dirty="0" smtClean="0"/>
              <a:t>Managing Director</a:t>
            </a:r>
          </a:p>
          <a:p>
            <a:r>
              <a:rPr lang="en-US" sz="1900" b="1" dirty="0"/>
              <a:t>American Institutes for Research</a:t>
            </a:r>
            <a:r>
              <a:rPr lang="en-US" sz="1800" dirty="0"/>
              <a:t>	</a:t>
            </a:r>
            <a:r>
              <a:rPr lang="en-US" sz="1900" b="1" dirty="0"/>
              <a:t>American Institutes for Research</a:t>
            </a:r>
          </a:p>
          <a:p>
            <a:r>
              <a:rPr lang="en-US" sz="1700" b="1" dirty="0" smtClean="0"/>
              <a:t>National </a:t>
            </a:r>
            <a:r>
              <a:rPr lang="en-US" sz="1700" b="1" dirty="0"/>
              <a:t>Center </a:t>
            </a:r>
            <a:r>
              <a:rPr lang="en-US" sz="1700" b="1" dirty="0" smtClean="0"/>
              <a:t>on </a:t>
            </a:r>
            <a:r>
              <a:rPr lang="en-US" sz="1700" b="1" dirty="0"/>
              <a:t>Family Homelessness</a:t>
            </a:r>
            <a:r>
              <a:rPr lang="en-US" sz="1700" b="1" dirty="0" smtClean="0"/>
              <a:t>	</a:t>
            </a:r>
            <a:r>
              <a:rPr lang="en-US" sz="1700" dirty="0" smtClean="0"/>
              <a:t>1000 </a:t>
            </a:r>
            <a:r>
              <a:rPr lang="en-US" sz="1700" dirty="0"/>
              <a:t>Thomas Jefferson St. NW</a:t>
            </a:r>
          </a:p>
          <a:p>
            <a:pPr lvl="0"/>
            <a:r>
              <a:rPr lang="en-US" sz="1700" dirty="0"/>
              <a:t>201 Jones Rd. – Suite #1</a:t>
            </a:r>
            <a:r>
              <a:rPr lang="en-US" sz="1700" dirty="0" smtClean="0"/>
              <a:t>			Washington</a:t>
            </a:r>
            <a:r>
              <a:rPr lang="en-US" sz="1700" dirty="0"/>
              <a:t>, DC 20007</a:t>
            </a:r>
          </a:p>
          <a:p>
            <a:pPr lvl="0" defTabSz="350838"/>
            <a:r>
              <a:rPr lang="en-US" sz="1700" dirty="0"/>
              <a:t>Waltham, MA 02451</a:t>
            </a:r>
            <a:r>
              <a:rPr lang="en-US" sz="1700" dirty="0" smtClean="0"/>
              <a:t>								Telephone: 202-403-5118</a:t>
            </a:r>
          </a:p>
          <a:p>
            <a:r>
              <a:rPr lang="en-US" sz="1700" dirty="0"/>
              <a:t>Telephone: </a:t>
            </a:r>
            <a:r>
              <a:rPr lang="en-US" sz="1700" dirty="0" smtClean="0"/>
              <a:t>781-373-7065		</a:t>
            </a:r>
            <a:r>
              <a:rPr lang="en-US" sz="1700" dirty="0"/>
              <a:t>	</a:t>
            </a:r>
            <a:r>
              <a:rPr lang="en-US" sz="1700" dirty="0" smtClean="0"/>
              <a:t>Email: bbroman@air.org</a:t>
            </a:r>
            <a:endParaRPr lang="en-US" sz="1700" dirty="0"/>
          </a:p>
          <a:p>
            <a:r>
              <a:rPr lang="en-US" sz="1700" dirty="0" smtClean="0"/>
              <a:t>Email: fberman@air.org</a:t>
            </a:r>
            <a:endParaRPr lang="en-US" sz="1700" dirty="0" smtClean="0">
              <a:solidFill>
                <a:schemeClr val="bg1">
                  <a:lumMod val="65000"/>
                </a:schemeClr>
              </a:solidFill>
            </a:endParaRPr>
          </a:p>
        </p:txBody>
      </p:sp>
      <p:sp>
        <p:nvSpPr>
          <p:cNvPr id="4" name="Slide Number Placeholder 3"/>
          <p:cNvSpPr>
            <a:spLocks noGrp="1"/>
          </p:cNvSpPr>
          <p:nvPr>
            <p:ph type="sldNum" sz="quarter" idx="11"/>
          </p:nvPr>
        </p:nvSpPr>
        <p:spPr>
          <a:xfrm>
            <a:off x="8771161" y="6110288"/>
            <a:ext cx="141064" cy="153888"/>
          </a:xfrm>
        </p:spPr>
        <p:txBody>
          <a:bodyPr/>
          <a:lstStyle/>
          <a:p>
            <a:pPr algn="r"/>
            <a:fld id="{F3477EC8-074D-41C4-94AE-E9EA7CEEA348}" type="slidenum">
              <a:rPr>
                <a:solidFill>
                  <a:srgbClr val="4E76A0">
                    <a:lumMod val="75000"/>
                  </a:srgbClr>
                </a:solidFill>
              </a:rPr>
              <a:pPr algn="r"/>
              <a:t>40</a:t>
            </a:fld>
            <a:endParaRPr dirty="0">
              <a:solidFill>
                <a:srgbClr val="4E76A0">
                  <a:lumMod val="75000"/>
                </a:srgbClr>
              </a:solidFill>
            </a:endParaRPr>
          </a:p>
        </p:txBody>
      </p:sp>
      <p:sp>
        <p:nvSpPr>
          <p:cNvPr id="5" name="Content Placeholder 2"/>
          <p:cNvSpPr txBox="1">
            <a:spLocks/>
          </p:cNvSpPr>
          <p:nvPr/>
        </p:nvSpPr>
        <p:spPr>
          <a:xfrm>
            <a:off x="630238" y="323851"/>
            <a:ext cx="8224837" cy="2486024"/>
          </a:xfrm>
          <a:prstGeom prst="rect">
            <a:avLst/>
          </a:prstGeom>
        </p:spPr>
        <p:txBody>
          <a:bodyPr/>
          <a:lst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4E76A0"/>
              </a:buClr>
            </a:pPr>
            <a:endParaRPr lang="en-US" sz="2800" dirty="0" smtClean="0">
              <a:solidFill>
                <a:srgbClr val="FFFFFF">
                  <a:lumMod val="65000"/>
                </a:srgbClr>
              </a:solidFill>
              <a:ea typeface="ＭＳ Ｐゴシック" charset="-128"/>
            </a:endParaRPr>
          </a:p>
          <a:p>
            <a:pPr algn="ctr">
              <a:spcAft>
                <a:spcPts val="600"/>
              </a:spcAft>
              <a:buClr>
                <a:srgbClr val="4E76A0"/>
              </a:buClr>
            </a:pPr>
            <a:r>
              <a:rPr lang="en-US" sz="2800" b="1" dirty="0" smtClean="0">
                <a:ea typeface="ＭＳ Ｐゴシック" charset="-128"/>
              </a:rPr>
              <a:t>Thank You! </a:t>
            </a:r>
          </a:p>
          <a:p>
            <a:pPr algn="ctr">
              <a:buClr>
                <a:srgbClr val="4E76A0"/>
              </a:buClr>
            </a:pPr>
            <a:r>
              <a:rPr lang="en-US" sz="2200" dirty="0" smtClean="0">
                <a:ea typeface="ＭＳ Ｐゴシック" charset="-128"/>
              </a:rPr>
              <a:t>For more information visit: </a:t>
            </a:r>
            <a:r>
              <a:rPr lang="en-US" sz="2400" dirty="0" smtClean="0">
                <a:ea typeface="ＭＳ Ｐゴシック" charset="-128"/>
              </a:rPr>
              <a:t>www.air.org/THforSurvivors</a:t>
            </a:r>
            <a:endParaRPr lang="en-US" sz="2400" dirty="0">
              <a:ea typeface="ＭＳ Ｐゴシック" charset="-128"/>
            </a:endParaRPr>
          </a:p>
        </p:txBody>
      </p:sp>
    </p:spTree>
    <p:extLst>
      <p:ext uri="{BB962C8B-B14F-4D97-AF65-F5344CB8AC3E}">
        <p14:creationId xmlns:p14="http://schemas.microsoft.com/office/powerpoint/2010/main" val="3633551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701040" y="2491740"/>
            <a:ext cx="8442960" cy="2686050"/>
          </a:xfrm>
        </p:spPr>
        <p:txBody>
          <a:bodyPr/>
          <a:lstStyle/>
          <a:p>
            <a:pPr>
              <a:spcAft>
                <a:spcPts val="1200"/>
              </a:spcAft>
            </a:pPr>
            <a:r>
              <a:rPr lang="en-US" sz="2000" dirty="0" smtClean="0"/>
              <a:t>#</a:t>
            </a:r>
            <a:r>
              <a:rPr lang="en-US" sz="2000" dirty="0"/>
              <a:t>05 </a:t>
            </a:r>
            <a:r>
              <a:rPr lang="en-US" sz="2000" dirty="0" smtClean="0"/>
              <a:t>-	</a:t>
            </a:r>
            <a:r>
              <a:rPr lang="en-US" sz="2000" b="1" i="1" dirty="0" smtClean="0"/>
              <a:t>Program </a:t>
            </a:r>
            <a:r>
              <a:rPr lang="en-US" sz="2000" b="1" i="1" dirty="0"/>
              <a:t>Staffing</a:t>
            </a:r>
            <a:r>
              <a:rPr lang="en-US" sz="2000" dirty="0"/>
              <a:t> </a:t>
            </a:r>
            <a:endParaRPr lang="en-US" sz="2000" dirty="0" smtClean="0"/>
          </a:p>
          <a:p>
            <a:pPr>
              <a:spcAft>
                <a:spcPts val="1200"/>
              </a:spcAft>
            </a:pPr>
            <a:r>
              <a:rPr lang="en-US" sz="2000" dirty="0"/>
              <a:t>#06 </a:t>
            </a:r>
            <a:r>
              <a:rPr lang="en-US" sz="2000" dirty="0" smtClean="0"/>
              <a:t>-	</a:t>
            </a:r>
            <a:r>
              <a:rPr lang="en-US" sz="2000" b="1" i="1" dirty="0" smtClean="0"/>
              <a:t>Length </a:t>
            </a:r>
            <a:r>
              <a:rPr lang="en-US" sz="2000" b="1" i="1" dirty="0"/>
              <a:t>of Stay</a:t>
            </a:r>
            <a:r>
              <a:rPr lang="en-US" sz="2000" dirty="0"/>
              <a:t> </a:t>
            </a:r>
            <a:endParaRPr lang="en-US" sz="2000" dirty="0" smtClean="0"/>
          </a:p>
          <a:p>
            <a:pPr>
              <a:spcAft>
                <a:spcPts val="1000"/>
              </a:spcAft>
            </a:pPr>
            <a:r>
              <a:rPr lang="en-US" sz="2000" dirty="0"/>
              <a:t>#07 - </a:t>
            </a:r>
            <a:r>
              <a:rPr lang="en-US" sz="2000" b="1" i="1" dirty="0"/>
              <a:t>Subpopulations and Cultural / Linguistic Competence</a:t>
            </a:r>
            <a:r>
              <a:rPr lang="en-US" sz="2000" dirty="0"/>
              <a:t> </a:t>
            </a:r>
          </a:p>
          <a:p>
            <a:pPr>
              <a:spcAft>
                <a:spcPts val="1000"/>
              </a:spcAft>
            </a:pPr>
            <a:r>
              <a:rPr lang="en-US" sz="2000" dirty="0"/>
              <a:t>#08 - </a:t>
            </a:r>
            <a:r>
              <a:rPr lang="en-US" sz="2000" b="1" i="1" dirty="0"/>
              <a:t>OVW Constituencies</a:t>
            </a:r>
            <a:r>
              <a:rPr lang="en-US" sz="2000" dirty="0"/>
              <a:t>  (Domestic Violence - Dating Violence - Sexual Assault - Stalking +Trafficking) </a:t>
            </a:r>
          </a:p>
          <a:p>
            <a:pPr>
              <a:spcAft>
                <a:spcPts val="1200"/>
              </a:spcAft>
            </a:pPr>
            <a:endParaRPr lang="en-US" sz="2000" dirty="0" smtClean="0"/>
          </a:p>
        </p:txBody>
      </p:sp>
      <p:sp>
        <p:nvSpPr>
          <p:cNvPr id="10" name="Title 1"/>
          <p:cNvSpPr>
            <a:spLocks noGrp="1"/>
          </p:cNvSpPr>
          <p:nvPr>
            <p:ph type="title"/>
          </p:nvPr>
        </p:nvSpPr>
        <p:spPr>
          <a:xfrm>
            <a:off x="701040" y="790402"/>
            <a:ext cx="7679773" cy="998953"/>
          </a:xfrm>
        </p:spPr>
        <p:txBody>
          <a:bodyPr>
            <a:normAutofit/>
          </a:bodyPr>
          <a:lstStyle/>
          <a:p>
            <a:r>
              <a:rPr lang="en-US" sz="3200" b="1" dirty="0">
                <a:solidFill>
                  <a:srgbClr val="0070C0"/>
                </a:solidFill>
              </a:rPr>
              <a:t>Chapters of the Report </a:t>
            </a:r>
            <a:r>
              <a:rPr lang="en-US" sz="2800" b="1" dirty="0">
                <a:solidFill>
                  <a:schemeClr val="tx1"/>
                </a:solidFill>
              </a:rPr>
              <a:t>(Overview Webinar </a:t>
            </a:r>
            <a:r>
              <a:rPr lang="en-US" sz="2800" b="1" dirty="0" smtClean="0">
                <a:solidFill>
                  <a:schemeClr val="tx1"/>
                </a:solidFill>
              </a:rPr>
              <a:t>#2)</a:t>
            </a:r>
            <a:endParaRPr lang="en-US" sz="3200" b="1" dirty="0">
              <a:solidFill>
                <a:srgbClr val="0070C0"/>
              </a:solidFill>
            </a:endParaRP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5</a:t>
            </a:fld>
            <a:endParaRPr dirty="0">
              <a:solidFill>
                <a:srgbClr val="FFFFFF">
                  <a:lumMod val="75000"/>
                </a:srgbClr>
              </a:solidFill>
            </a:endParaRPr>
          </a:p>
        </p:txBody>
      </p:sp>
    </p:spTree>
    <p:extLst>
      <p:ext uri="{BB962C8B-B14F-4D97-AF65-F5344CB8AC3E}">
        <p14:creationId xmlns:p14="http://schemas.microsoft.com/office/powerpoint/2010/main" val="1325430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7526" y="2617469"/>
            <a:ext cx="8224699" cy="3172075"/>
          </a:xfrm>
        </p:spPr>
        <p:txBody>
          <a:bodyPr/>
          <a:lstStyle/>
          <a:p>
            <a:pPr>
              <a:spcAft>
                <a:spcPts val="1000"/>
              </a:spcAft>
            </a:pPr>
            <a:r>
              <a:rPr lang="en-US" sz="2000" dirty="0" smtClean="0"/>
              <a:t>#</a:t>
            </a:r>
            <a:r>
              <a:rPr lang="en-US" sz="2000" dirty="0"/>
              <a:t>09 - </a:t>
            </a:r>
            <a:r>
              <a:rPr lang="en-US" sz="2000" b="1" i="1" dirty="0"/>
              <a:t>Approach to Services: </a:t>
            </a:r>
            <a:r>
              <a:rPr lang="en-US" sz="2000" b="1" i="1" dirty="0" smtClean="0"/>
              <a:t>Basic </a:t>
            </a:r>
            <a:r>
              <a:rPr lang="en-US" sz="2000" b="1" i="1" dirty="0"/>
              <a:t>Support and Assistance</a:t>
            </a:r>
            <a:endParaRPr lang="en-US" sz="2000" dirty="0"/>
          </a:p>
          <a:p>
            <a:pPr>
              <a:spcAft>
                <a:spcPts val="1000"/>
              </a:spcAft>
            </a:pPr>
            <a:r>
              <a:rPr lang="en-US" sz="2000" dirty="0"/>
              <a:t>#10 - </a:t>
            </a:r>
            <a:r>
              <a:rPr lang="en-US" sz="2000" b="1" i="1" dirty="0"/>
              <a:t>Challenges and Approaches to Obtaining Housing and Financial Sustainability</a:t>
            </a:r>
          </a:p>
          <a:p>
            <a:pPr>
              <a:spcAft>
                <a:spcPts val="1000"/>
              </a:spcAft>
            </a:pPr>
            <a:r>
              <a:rPr lang="en-US" sz="2000" dirty="0"/>
              <a:t>#11 - </a:t>
            </a:r>
            <a:r>
              <a:rPr lang="en-US" sz="2000" b="1" i="1" dirty="0"/>
              <a:t>Trauma-Specific and Trauma-Informed Services for Survivors and Their Children</a:t>
            </a:r>
          </a:p>
          <a:p>
            <a:pPr>
              <a:spcAft>
                <a:spcPts val="1000"/>
              </a:spcAft>
            </a:pPr>
            <a:r>
              <a:rPr lang="en-US" sz="2000" dirty="0"/>
              <a:t>#12 - </a:t>
            </a:r>
            <a:r>
              <a:rPr lang="en-US" sz="2000" b="1" i="1" dirty="0"/>
              <a:t>Funding and Collaboration: Opportunities and Challenges</a:t>
            </a:r>
            <a:endParaRPr lang="en-US" sz="2000" dirty="0"/>
          </a:p>
        </p:txBody>
      </p:sp>
      <p:sp>
        <p:nvSpPr>
          <p:cNvPr id="10" name="Title 1"/>
          <p:cNvSpPr>
            <a:spLocks noGrp="1"/>
          </p:cNvSpPr>
          <p:nvPr>
            <p:ph type="title"/>
          </p:nvPr>
        </p:nvSpPr>
        <p:spPr>
          <a:xfrm>
            <a:off x="687526" y="744387"/>
            <a:ext cx="7679773" cy="1043348"/>
          </a:xfrm>
        </p:spPr>
        <p:txBody>
          <a:bodyPr>
            <a:normAutofit/>
          </a:bodyPr>
          <a:lstStyle/>
          <a:p>
            <a:r>
              <a:rPr lang="en-US" sz="3200" b="1" dirty="0">
                <a:solidFill>
                  <a:srgbClr val="0070C0"/>
                </a:solidFill>
              </a:rPr>
              <a:t>Chapters of the Report </a:t>
            </a:r>
            <a:r>
              <a:rPr lang="en-US" sz="2800" b="1" dirty="0">
                <a:solidFill>
                  <a:schemeClr val="tx1"/>
                </a:solidFill>
              </a:rPr>
              <a:t>(Overview </a:t>
            </a:r>
            <a:r>
              <a:rPr lang="en-US" sz="2800" b="1" dirty="0" smtClean="0">
                <a:solidFill>
                  <a:schemeClr val="tx1"/>
                </a:solidFill>
              </a:rPr>
              <a:t>Webinars #3 &amp; 4)</a:t>
            </a:r>
            <a:endParaRPr lang="en-US" sz="2800" b="1" dirty="0">
              <a:solidFill>
                <a:srgbClr val="0070C0"/>
              </a:solidFill>
            </a:endParaRPr>
          </a:p>
        </p:txBody>
      </p:sp>
      <p:sp>
        <p:nvSpPr>
          <p:cNvPr id="8"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a:solidFill>
                  <a:srgbClr val="FFFFFF">
                    <a:lumMod val="75000"/>
                  </a:srgbClr>
                </a:solidFill>
              </a:rPr>
              <a:pPr algn="r"/>
              <a:t>6</a:t>
            </a:fld>
            <a:endParaRPr dirty="0">
              <a:solidFill>
                <a:srgbClr val="FFFFFF">
                  <a:lumMod val="75000"/>
                </a:srgbClr>
              </a:solidFill>
            </a:endParaRPr>
          </a:p>
        </p:txBody>
      </p:sp>
    </p:spTree>
    <p:extLst>
      <p:ext uri="{BB962C8B-B14F-4D97-AF65-F5344CB8AC3E}">
        <p14:creationId xmlns:p14="http://schemas.microsoft.com/office/powerpoint/2010/main" val="391956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7</a:t>
            </a:fld>
            <a:endParaRPr lang="en-US" dirty="0">
              <a:solidFill>
                <a:srgbClr val="FFFFFF">
                  <a:lumMod val="75000"/>
                </a:srgbClr>
              </a:solidFill>
            </a:endParaRPr>
          </a:p>
        </p:txBody>
      </p:sp>
      <p:pic>
        <p:nvPicPr>
          <p:cNvPr id="2" name="Content Placeholder 1" descr="Shows six circles all interconnected.  Circles are labeled: &quot;definition of success,&quot; &quot;participant selection,&quot; &quot;type of program housing,&quot; &quot;staffing,&quot; &quot;funding,&quot; and &quot;length of stay.&quot;" title="Topics are Interrelat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10733" y="886415"/>
            <a:ext cx="5004466" cy="4987675"/>
          </a:xfrm>
        </p:spPr>
      </p:pic>
      <p:sp>
        <p:nvSpPr>
          <p:cNvPr id="3" name="Title 2"/>
          <p:cNvSpPr>
            <a:spLocks noGrp="1"/>
          </p:cNvSpPr>
          <p:nvPr>
            <p:ph type="title"/>
          </p:nvPr>
        </p:nvSpPr>
        <p:spPr>
          <a:xfrm>
            <a:off x="687388" y="1105780"/>
            <a:ext cx="8224837" cy="668125"/>
          </a:xfrm>
        </p:spPr>
        <p:txBody>
          <a:bodyPr>
            <a:normAutofit fontScale="90000"/>
          </a:bodyPr>
          <a:lstStyle/>
          <a:p>
            <a:r>
              <a:rPr lang="en-US" sz="3200" b="1" dirty="0">
                <a:solidFill>
                  <a:srgbClr val="0070C0"/>
                </a:solidFill>
              </a:rPr>
              <a:t>The topics </a:t>
            </a:r>
            <a:r>
              <a:rPr lang="en-US" sz="3200" b="1">
                <a:solidFill>
                  <a:srgbClr val="0070C0"/>
                </a:solidFill>
              </a:rPr>
              <a:t>are </a:t>
            </a:r>
            <a:r>
              <a:rPr lang="en-US" sz="3200" b="1" smtClean="0">
                <a:solidFill>
                  <a:srgbClr val="0070C0"/>
                </a:solidFill>
              </a:rPr>
              <a:t/>
            </a:r>
            <a:br>
              <a:rPr lang="en-US" sz="3200" b="1" smtClean="0">
                <a:solidFill>
                  <a:srgbClr val="0070C0"/>
                </a:solidFill>
              </a:rPr>
            </a:br>
            <a:r>
              <a:rPr lang="en-US" sz="3200" b="1" smtClean="0">
                <a:solidFill>
                  <a:srgbClr val="0070C0"/>
                </a:solidFill>
              </a:rPr>
              <a:t>interrelated</a:t>
            </a:r>
            <a:r>
              <a:rPr lang="en-US" sz="3200" b="1" dirty="0">
                <a:solidFill>
                  <a:srgbClr val="0070C0"/>
                </a:solidFill>
              </a:rPr>
              <a:t>. </a:t>
            </a:r>
            <a:endParaRPr lang="en-US" sz="2000" dirty="0">
              <a:solidFill>
                <a:schemeClr val="accent1">
                  <a:lumMod val="75000"/>
                </a:schemeClr>
              </a:solidFill>
              <a:latin typeface="+mn-lt"/>
            </a:endParaRPr>
          </a:p>
        </p:txBody>
      </p:sp>
    </p:spTree>
    <p:extLst>
      <p:ext uri="{BB962C8B-B14F-4D97-AF65-F5344CB8AC3E}">
        <p14:creationId xmlns:p14="http://schemas.microsoft.com/office/powerpoint/2010/main" val="4136633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26667"/>
            <a:ext cx="8224837" cy="1486894"/>
          </a:xfrm>
        </p:spPr>
        <p:txBody>
          <a:bodyPr>
            <a:normAutofit/>
          </a:bodyPr>
          <a:lstStyle/>
          <a:p>
            <a:r>
              <a:rPr lang="en-US" sz="3200" b="1" i="1" dirty="0" smtClean="0">
                <a:solidFill>
                  <a:srgbClr val="C00000"/>
                </a:solidFill>
              </a:rPr>
              <a:t>Chapter 1: </a:t>
            </a:r>
            <a:r>
              <a:rPr lang="en-US" sz="3200" b="1" i="1" dirty="0" smtClean="0">
                <a:solidFill>
                  <a:srgbClr val="0070C0"/>
                </a:solidFill>
              </a:rPr>
              <a:t>Definition </a:t>
            </a:r>
            <a:r>
              <a:rPr lang="en-US" sz="3200" b="1" i="1" dirty="0">
                <a:solidFill>
                  <a:srgbClr val="0070C0"/>
                </a:solidFill>
              </a:rPr>
              <a:t>of Success </a:t>
            </a:r>
            <a:br>
              <a:rPr lang="en-US" sz="3200" b="1" i="1" dirty="0">
                <a:solidFill>
                  <a:srgbClr val="0070C0"/>
                </a:solidFill>
              </a:rPr>
            </a:br>
            <a:r>
              <a:rPr lang="en-US" sz="3200" b="1" i="1" dirty="0">
                <a:solidFill>
                  <a:srgbClr val="0070C0"/>
                </a:solidFill>
              </a:rPr>
              <a:t> &amp; Performance Measurement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8</a:t>
            </a:fld>
            <a:endParaRPr lang="en-US" dirty="0"/>
          </a:p>
        </p:txBody>
      </p:sp>
      <p:sp>
        <p:nvSpPr>
          <p:cNvPr id="2" name="Rectangle 1"/>
          <p:cNvSpPr/>
          <p:nvPr/>
        </p:nvSpPr>
        <p:spPr>
          <a:xfrm>
            <a:off x="564776" y="1813561"/>
            <a:ext cx="8650942" cy="12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endParaRPr lang="en-US"/>
          </a:p>
        </p:txBody>
      </p:sp>
      <p:pic>
        <p:nvPicPr>
          <p:cNvPr id="7" name="Content Placeholder 5"/>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31391"/>
          <a:stretch/>
        </p:blipFill>
        <p:spPr bwMode="gray">
          <a:xfrm>
            <a:off x="-7160" y="1789043"/>
            <a:ext cx="9249772" cy="4230757"/>
          </a:xfrm>
          <a:prstGeom prst="rect">
            <a:avLst/>
          </a:prstGeom>
          <a:noFill/>
          <a:ln w="9525">
            <a:noFill/>
            <a:miter lim="800000"/>
            <a:headEnd/>
            <a:tailEnd/>
          </a:ln>
          <a:effectLst>
            <a:outerShdw blurRad="50800" dist="50800" dir="5400000" algn="ctr" rotWithShape="0">
              <a:schemeClr val="accent6">
                <a:lumMod val="60000"/>
                <a:lumOff val="40000"/>
                <a:alpha val="30000"/>
              </a:schemeClr>
            </a:outerShdw>
          </a:effectLst>
        </p:spPr>
      </p:pic>
    </p:spTree>
    <p:extLst>
      <p:ext uri="{BB962C8B-B14F-4D97-AF65-F5344CB8AC3E}">
        <p14:creationId xmlns:p14="http://schemas.microsoft.com/office/powerpoint/2010/main" val="2516625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Influenced by funding source / provider / survivor</a:t>
            </a:r>
          </a:p>
          <a:p>
            <a:pPr lvl="1"/>
            <a:r>
              <a:rPr lang="en-US" dirty="0"/>
              <a:t>Whose definition of success: the funder, the survivor, the provider, or staff</a:t>
            </a:r>
            <a:r>
              <a:rPr lang="en-US" dirty="0" smtClean="0"/>
              <a:t>?</a:t>
            </a:r>
          </a:p>
          <a:p>
            <a:pPr lvl="1"/>
            <a:r>
              <a:rPr lang="en-US" dirty="0" smtClean="0"/>
              <a:t>What if different funders have different ideas about “success”?</a:t>
            </a:r>
          </a:p>
          <a:p>
            <a:pPr lvl="1"/>
            <a:r>
              <a:rPr lang="en-US" dirty="0"/>
              <a:t>What if funder and program participants have different ideas about success?</a:t>
            </a:r>
          </a:p>
          <a:p>
            <a:pPr lvl="1"/>
            <a:r>
              <a:rPr lang="en-US" dirty="0" smtClean="0"/>
              <a:t>Are survivor-defined successes formally tracked, or “beneath the radar?”</a:t>
            </a:r>
          </a:p>
          <a:p>
            <a:r>
              <a:rPr lang="en-US" dirty="0" smtClean="0"/>
              <a:t>Definition of success influences population targeted, services provided / approach, duration of assistance, etc.</a:t>
            </a:r>
          </a:p>
          <a:p>
            <a:r>
              <a:rPr lang="en-US" dirty="0" smtClean="0"/>
              <a:t>Timeframe for measuring “success” </a:t>
            </a:r>
            <a:r>
              <a:rPr lang="en-US" sz="2000" dirty="0" smtClean="0"/>
              <a:t>(6 mos., 2 yrs., beyond?)</a:t>
            </a:r>
            <a:endParaRPr lang="en-US" dirty="0" smtClean="0"/>
          </a:p>
          <a:p>
            <a:r>
              <a:rPr lang="en-US" dirty="0" smtClean="0"/>
              <a:t>Process measures vs. outcome measures: (whose outcomes: participants’ or program’s?</a:t>
            </a:r>
          </a:p>
          <a:p>
            <a:pPr lvl="1"/>
            <a:endParaRPr lang="en-US" dirty="0"/>
          </a:p>
        </p:txBody>
      </p:sp>
      <p:sp>
        <p:nvSpPr>
          <p:cNvPr id="3" name="Title 2"/>
          <p:cNvSpPr>
            <a:spLocks noGrp="1"/>
          </p:cNvSpPr>
          <p:nvPr>
            <p:ph type="title"/>
          </p:nvPr>
        </p:nvSpPr>
        <p:spPr/>
        <p:txBody>
          <a:bodyPr>
            <a:normAutofit/>
          </a:bodyPr>
          <a:lstStyle/>
          <a:p>
            <a:r>
              <a:rPr lang="en-US" sz="3200" b="1" i="1" dirty="0">
                <a:solidFill>
                  <a:srgbClr val="0070C0"/>
                </a:solidFill>
              </a:rPr>
              <a:t>Definition of Success &amp; </a:t>
            </a:r>
            <a:br>
              <a:rPr lang="en-US" sz="3200" b="1" i="1" dirty="0">
                <a:solidFill>
                  <a:srgbClr val="0070C0"/>
                </a:solidFill>
              </a:rPr>
            </a:br>
            <a:r>
              <a:rPr lang="en-US" sz="3200" b="1" i="1" dirty="0">
                <a:solidFill>
                  <a:srgbClr val="0070C0"/>
                </a:solidFill>
              </a:rPr>
              <a:t>Performance </a:t>
            </a:r>
            <a:r>
              <a:rPr lang="en-US" sz="3200" b="1" i="1" dirty="0" smtClean="0">
                <a:solidFill>
                  <a:srgbClr val="0070C0"/>
                </a:solidFill>
              </a:rPr>
              <a:t>Measurement: </a:t>
            </a:r>
            <a:r>
              <a:rPr lang="en-US" sz="3200" b="1" i="1" dirty="0" smtClean="0">
                <a:solidFill>
                  <a:schemeClr val="tx1"/>
                </a:solidFill>
              </a:rPr>
              <a:t>Framework</a:t>
            </a:r>
            <a:endParaRPr lang="en-US" sz="3200" b="1" i="1" dirty="0">
              <a:solidFill>
                <a:schemeClr val="tx1"/>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3630839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IR PowerPoint Templat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9B28DBA724FF40A77CEE9529A3253E" ma:contentTypeVersion="0" ma:contentTypeDescription="Create a new document." ma:contentTypeScope="" ma:versionID="23f10665cc41c248700740ee0b95b92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D69D93-F714-4170-B3F6-97DBD552A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078DE03-1B1E-4BB3-BFB8-1FE8E8D90566}">
  <ds:schemaRefs>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AIR_PowerPoint_Template_082814</Template>
  <TotalTime>30169</TotalTime>
  <Words>2968</Words>
  <Application>Microsoft Office PowerPoint</Application>
  <PresentationFormat>On-screen Show (4:3)</PresentationFormat>
  <Paragraphs>308</Paragraphs>
  <Slides>40</Slides>
  <Notes>39</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40</vt:i4>
      </vt:variant>
    </vt:vector>
  </HeadingPairs>
  <TitlesOfParts>
    <vt:vector size="60" baseType="lpstr">
      <vt:lpstr>Wingdings</vt:lpstr>
      <vt:lpstr>Franklin Gothic Demi</vt:lpstr>
      <vt:lpstr>FranklinGothic</vt:lpstr>
      <vt:lpstr>ＭＳ Ｐゴシック</vt:lpstr>
      <vt:lpstr>Franklin Gothic Book</vt:lpstr>
      <vt:lpstr>Calibri</vt:lpstr>
      <vt:lpstr>Arial</vt:lpstr>
      <vt:lpstr>Times New Roman</vt:lpstr>
      <vt:lpstr>Courier New</vt:lpstr>
      <vt:lpstr>Arial Narrow</vt:lpstr>
      <vt:lpstr>ITC Franklin Gothic Std Bk Cd</vt:lpstr>
      <vt:lpstr>Divider Master</vt:lpstr>
      <vt:lpstr>Basic</vt:lpstr>
      <vt:lpstr>Contact</vt:lpstr>
      <vt:lpstr>1_Basic</vt:lpstr>
      <vt:lpstr>1_AIR PowerPoint Template</vt:lpstr>
      <vt:lpstr>1_Divider Master</vt:lpstr>
      <vt:lpstr>1_Contact</vt:lpstr>
      <vt:lpstr>2_Basic</vt:lpstr>
      <vt:lpstr>2_Divider Master</vt:lpstr>
      <vt:lpstr>   American Institutes for Research / National Center on Family Homelessness  Transitional Housing for Survivors of Domestic and Sexual Violence:  A 2014-15 Snapshot</vt:lpstr>
      <vt:lpstr>Transitional Housing for Survivors of Domestic and Sexual Violence:  A 2014 –15 Snapshot</vt:lpstr>
      <vt:lpstr>What’s on the Project Webpage?</vt:lpstr>
      <vt:lpstr>Chapters of the Report (Overview Webinar #1)</vt:lpstr>
      <vt:lpstr>Chapters of the Report (Overview Webinar #2)</vt:lpstr>
      <vt:lpstr>Chapters of the Report (Overview Webinars #3 &amp; 4)</vt:lpstr>
      <vt:lpstr>The topics are  interrelated. </vt:lpstr>
      <vt:lpstr>Chapter 1: Definition of Success   &amp; Performance Measurement</vt:lpstr>
      <vt:lpstr>Definition of Success &amp;  Performance Measurement: Framework</vt:lpstr>
      <vt:lpstr>Definition of Success &amp; Performance Measurement: Approaches</vt:lpstr>
      <vt:lpstr>Definition of Success &amp;  Performance Measurement: Provider Comments</vt:lpstr>
      <vt:lpstr>Definition of Success &amp;  Performance Measurement: Key Concepts</vt:lpstr>
      <vt:lpstr>Definition of Success &amp;  Performance Measurement: Collection of Data</vt:lpstr>
      <vt:lpstr>Chapter 2: Survivor Access &amp;  Participant Selection</vt:lpstr>
      <vt:lpstr>Survivor Access &amp; Participant Selection:  What Are the Options?</vt:lpstr>
      <vt:lpstr>Survivor Access &amp; Participant Selection:  The Roles of DV Shelter vs. “Specialized” TH</vt:lpstr>
      <vt:lpstr>Survivor Access &amp; Participant Selection:  Non-Discrimination Context: OVW Framework</vt:lpstr>
      <vt:lpstr>Survivor Access &amp; Participant Selection:  Non-Discrimination Context: Federal Laws</vt:lpstr>
      <vt:lpstr>Survivor Access &amp; Participant Selection: Provider Approach/Comments on Sources of Referral</vt:lpstr>
      <vt:lpstr>Survivor Access &amp; Participant Selection: Provider Approach/Comments on Participant Selection</vt:lpstr>
      <vt:lpstr>Survivor Access &amp; Participant Selection: Lingering Challenges</vt:lpstr>
      <vt:lpstr>Chapter 3: Program Housing Models</vt:lpstr>
      <vt:lpstr>Program Housing Models</vt:lpstr>
      <vt:lpstr>Program Housing Models:  Pros, Cons, and Provider Experience</vt:lpstr>
      <vt:lpstr>Program Housing Models: Pros and Cons of Different Approaches: General Considerations</vt:lpstr>
      <vt:lpstr>Program Housing Models: Pros and Cons of  Different Approaches: Some Provider Considerations</vt:lpstr>
      <vt:lpstr>Program Housing Models: Pros and Cons of Different Approaches: Some Survivor Considerations</vt:lpstr>
      <vt:lpstr>Program Housing Models:  Factors that Determine a “Good Fit”</vt:lpstr>
      <vt:lpstr>Program Housing Models: VAWA MEI Snapshot  of OVW-Funded Units (July 2012–June 2014)</vt:lpstr>
      <vt:lpstr>Program Housing Models: Factors that Influence Choice / Affect Implementation of Housing Model(s) </vt:lpstr>
      <vt:lpstr>Program Housing Models: Factors that Influence Level of Financial Assistance with Housing-Related Costs</vt:lpstr>
      <vt:lpstr>Chapter 4: Taking a Survivor-Centered  &amp; Empowerment Approach</vt:lpstr>
      <vt:lpstr>Taking a Survivor-Centered / Empowerment Approach</vt:lpstr>
      <vt:lpstr>Survivor-Centered / Empowerment Approach: Rules Reduction: Context &amp; Provider Comments</vt:lpstr>
      <vt:lpstr>Survivor-Centered / Empowerment Approach: Voluntary Services: Context &amp; Provider Comments</vt:lpstr>
      <vt:lpstr>Survivor-Centered / Empowerment Approach: Voluntary Services: Barriers to Engagement</vt:lpstr>
      <vt:lpstr>Survivor-Centered / Empowerment Approach:  Voluntary Services: Pressures - Challenges - Strategies</vt:lpstr>
      <vt:lpstr>Survivor-Centered / Empowerment Approach: Voluntary Services: Provider Comments</vt:lpstr>
      <vt:lpstr>Survivor-Centered / Empowerment Approach: Empowerment: Context and Provider Comments</vt:lpstr>
      <vt:lpstr>PowerPoint Presentation</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 for Survivors - Overview Webinar No. 1</dc:title>
  <dc:subject>Transitional Housing for Survivors of Domestic and Sexual Violence - overview of chapters 1-4 of report</dc:subject>
  <dc:creator>Office on Violence Against Women / American Institutes for Research</dc:creator>
  <cp:keywords>Transitional Housing, Homelessness, Domestic Violence, Sexual Assault</cp:keywords>
  <cp:lastModifiedBy>Berman, Fred</cp:lastModifiedBy>
  <cp:revision>723</cp:revision>
  <cp:lastPrinted>2016-12-07T01:01:13Z</cp:lastPrinted>
  <dcterms:created xsi:type="dcterms:W3CDTF">2014-09-25T16:57:20Z</dcterms:created>
  <dcterms:modified xsi:type="dcterms:W3CDTF">2017-01-11T17:31:24Z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0x010100EB9B28DBA724FF40A77CEE9529A3253E</vt:lpwstr>
  </property>
</Properties>
</file>