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handoutMasterIdLst>
    <p:handoutMasterId r:id="rId23"/>
  </p:handoutMasterIdLst>
  <p:sldIdLst>
    <p:sldId id="294" r:id="rId6"/>
    <p:sldId id="307" r:id="rId7"/>
    <p:sldId id="396" r:id="rId8"/>
    <p:sldId id="397" r:id="rId9"/>
    <p:sldId id="404" r:id="rId10"/>
    <p:sldId id="411" r:id="rId11"/>
    <p:sldId id="406" r:id="rId12"/>
    <p:sldId id="408" r:id="rId13"/>
    <p:sldId id="405" r:id="rId14"/>
    <p:sldId id="412" r:id="rId15"/>
    <p:sldId id="400" r:id="rId16"/>
    <p:sldId id="401" r:id="rId17"/>
    <p:sldId id="402" r:id="rId18"/>
    <p:sldId id="413" r:id="rId19"/>
    <p:sldId id="398" r:id="rId20"/>
    <p:sldId id="395"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6" clrIdx="1">
    <p:extLst>
      <p:ext uri="{19B8F6BF-5375-455C-9EA6-DF929625EA0E}">
        <p15:presenceInfo xmlns:p15="http://schemas.microsoft.com/office/powerpoint/2012/main" userId="Linda K. Re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6298"/>
    <a:srgbClr val="319EFF"/>
    <a:srgbClr val="000000"/>
    <a:srgbClr val="F2AC85"/>
    <a:srgbClr val="E49573"/>
    <a:srgbClr val="FFFFFF"/>
    <a:srgbClr val="6D6E70"/>
    <a:srgbClr val="D6ECFF"/>
    <a:srgbClr val="0075E2"/>
    <a:srgbClr val="C85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764" autoAdjust="0"/>
  </p:normalViewPr>
  <p:slideViewPr>
    <p:cSldViewPr snapToGrid="0">
      <p:cViewPr varScale="1">
        <p:scale>
          <a:sx n="56" d="100"/>
          <a:sy n="56" d="100"/>
        </p:scale>
        <p:origin x="1061" y="48"/>
      </p:cViewPr>
      <p:guideLst>
        <p:guide orient="horz" pos="648"/>
        <p:guide pos="3840"/>
      </p:guideLst>
    </p:cSldViewPr>
  </p:slideViewPr>
  <p:outlineViewPr>
    <p:cViewPr>
      <p:scale>
        <a:sx n="33" d="100"/>
        <a:sy n="33" d="100"/>
      </p:scale>
      <p:origin x="0" y="-20674"/>
    </p:cViewPr>
  </p:outlineViewPr>
  <p:notesTextViewPr>
    <p:cViewPr>
      <p:scale>
        <a:sx n="1" d="1"/>
        <a:sy n="1" d="1"/>
      </p:scale>
      <p:origin x="0" y="0"/>
    </p:cViewPr>
  </p:notesTextViewPr>
  <p:sorterViewPr>
    <p:cViewPr varScale="1">
      <p:scale>
        <a:sx n="1" d="1"/>
        <a:sy n="1" d="1"/>
      </p:scale>
      <p:origin x="0" y="-4162"/>
    </p:cViewPr>
  </p:sorterViewPr>
  <p:notesViewPr>
    <p:cSldViewPr snapToGrid="0">
      <p:cViewPr varScale="1">
        <p:scale>
          <a:sx n="50" d="100"/>
          <a:sy n="50" d="100"/>
        </p:scale>
        <p:origin x="182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24874464775781E-2"/>
          <c:y val="0.14687183432462927"/>
          <c:w val="0.9127750567744356"/>
          <c:h val="0.77397529609874038"/>
        </c:manualLayout>
      </c:layout>
      <c:barChart>
        <c:barDir val="col"/>
        <c:grouping val="clustered"/>
        <c:varyColors val="0"/>
        <c:ser>
          <c:idx val="2"/>
          <c:order val="0"/>
          <c:tx>
            <c:strRef>
              <c:f>'2012-2017'!$B$1</c:f>
              <c:strCache>
                <c:ptCount val="1"/>
                <c:pt idx="0">
                  <c:v>Total Deaths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'2012-2017'!$A$2:$A$7</c:f>
              <c:numCache>
                <c:formatCode>General</c:formatCode>
                <c:ptCount val="6"/>
                <c:pt idx="0">
                  <c:v>2017</c:v>
                </c:pt>
                <c:pt idx="1">
                  <c:v>2016</c:v>
                </c:pt>
                <c:pt idx="2">
                  <c:v>2015</c:v>
                </c:pt>
                <c:pt idx="3">
                  <c:v>2014</c:v>
                </c:pt>
                <c:pt idx="4">
                  <c:v>2013</c:v>
                </c:pt>
                <c:pt idx="5">
                  <c:v>2012</c:v>
                </c:pt>
              </c:numCache>
            </c:numRef>
          </c:cat>
          <c:val>
            <c:numRef>
              <c:f>'2012-2017'!$B$2:$B$7</c:f>
              <c:numCache>
                <c:formatCode>General</c:formatCode>
                <c:ptCount val="6"/>
                <c:pt idx="0">
                  <c:v>222</c:v>
                </c:pt>
                <c:pt idx="1">
                  <c:v>251</c:v>
                </c:pt>
                <c:pt idx="2">
                  <c:v>185</c:v>
                </c:pt>
                <c:pt idx="3">
                  <c:v>145</c:v>
                </c:pt>
                <c:pt idx="4">
                  <c:v>80</c:v>
                </c:pt>
                <c:pt idx="5">
                  <c:v>65</c:v>
                </c:pt>
              </c:numCache>
            </c:numRef>
          </c:val>
          <c:extLst>
            <c:ext xmlns:c16="http://schemas.microsoft.com/office/drawing/2014/chart" uri="{C3380CC4-5D6E-409C-BE32-E72D297353CC}">
              <c16:uniqueId val="{00000000-AA4E-4D4F-B26C-56C7306A8EDD}"/>
            </c:ext>
          </c:extLst>
        </c:ser>
        <c:ser>
          <c:idx val="0"/>
          <c:order val="1"/>
          <c:tx>
            <c:strRef>
              <c:f>'2012-2017'!$C$1</c:f>
              <c:strCache>
                <c:ptCount val="1"/>
                <c:pt idx="0">
                  <c:v>Heroin-Related Deaths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'2012-2017'!$A$2:$A$7</c:f>
              <c:numCache>
                <c:formatCode>General</c:formatCode>
                <c:ptCount val="6"/>
                <c:pt idx="0">
                  <c:v>2017</c:v>
                </c:pt>
                <c:pt idx="1">
                  <c:v>2016</c:v>
                </c:pt>
                <c:pt idx="2">
                  <c:v>2015</c:v>
                </c:pt>
                <c:pt idx="3">
                  <c:v>2014</c:v>
                </c:pt>
                <c:pt idx="4">
                  <c:v>2013</c:v>
                </c:pt>
                <c:pt idx="5">
                  <c:v>2012</c:v>
                </c:pt>
              </c:numCache>
            </c:numRef>
          </c:cat>
          <c:val>
            <c:numRef>
              <c:f>'2012-2017'!$C$2:$C$7</c:f>
              <c:numCache>
                <c:formatCode>General</c:formatCode>
                <c:ptCount val="6"/>
                <c:pt idx="0">
                  <c:v>153</c:v>
                </c:pt>
                <c:pt idx="1">
                  <c:v>168</c:v>
                </c:pt>
                <c:pt idx="2">
                  <c:v>142</c:v>
                </c:pt>
                <c:pt idx="3">
                  <c:v>103</c:v>
                </c:pt>
                <c:pt idx="4">
                  <c:v>33</c:v>
                </c:pt>
                <c:pt idx="5">
                  <c:v>20</c:v>
                </c:pt>
              </c:numCache>
            </c:numRef>
          </c:val>
          <c:extLst>
            <c:ext xmlns:c16="http://schemas.microsoft.com/office/drawing/2014/chart" uri="{C3380CC4-5D6E-409C-BE32-E72D297353CC}">
              <c16:uniqueId val="{00000001-AA4E-4D4F-B26C-56C7306A8EDD}"/>
            </c:ext>
          </c:extLst>
        </c:ser>
        <c:dLbls>
          <c:dLblPos val="outEnd"/>
          <c:showLegendKey val="0"/>
          <c:showVal val="1"/>
          <c:showCatName val="0"/>
          <c:showSerName val="0"/>
          <c:showPercent val="0"/>
          <c:showBubbleSize val="0"/>
        </c:dLbls>
        <c:gapWidth val="70"/>
        <c:axId val="145097760"/>
        <c:axId val="145098144"/>
      </c:barChart>
      <c:catAx>
        <c:axId val="145097760"/>
        <c:scaling>
          <c:orientation val="minMax"/>
        </c:scaling>
        <c:delete val="0"/>
        <c:axPos val="b"/>
        <c:majorGridlines/>
        <c:numFmt formatCode="General" sourceLinked="1"/>
        <c:majorTickMark val="out"/>
        <c:minorTickMark val="none"/>
        <c:tickLblPos val="nextTo"/>
        <c:txPr>
          <a:bodyPr/>
          <a:lstStyle/>
          <a:p>
            <a:pPr>
              <a:defRPr sz="1100" b="1"/>
            </a:pPr>
            <a:endParaRPr lang="en-US"/>
          </a:p>
        </c:txPr>
        <c:crossAx val="145098144"/>
        <c:crosses val="autoZero"/>
        <c:auto val="1"/>
        <c:lblAlgn val="ctr"/>
        <c:lblOffset val="100"/>
        <c:noMultiLvlLbl val="1"/>
      </c:catAx>
      <c:valAx>
        <c:axId val="145098144"/>
        <c:scaling>
          <c:orientation val="minMax"/>
        </c:scaling>
        <c:delete val="0"/>
        <c:axPos val="l"/>
        <c:numFmt formatCode="General" sourceLinked="1"/>
        <c:majorTickMark val="none"/>
        <c:minorTickMark val="none"/>
        <c:tickLblPos val="nextTo"/>
        <c:crossAx val="145097760"/>
        <c:crosses val="autoZero"/>
        <c:crossBetween val="between"/>
      </c:valAx>
    </c:plotArea>
    <c:legend>
      <c:legendPos val="t"/>
      <c:layout>
        <c:manualLayout>
          <c:xMode val="edge"/>
          <c:yMode val="edge"/>
          <c:x val="0.14680139982502188"/>
          <c:y val="0"/>
          <c:w val="0.67580227471566057"/>
          <c:h val="9.4923811606882458E-2"/>
        </c:manualLayout>
      </c:layout>
      <c:overlay val="0"/>
      <c:txPr>
        <a:bodyPr/>
        <a:lstStyle/>
        <a:p>
          <a:pPr>
            <a:defRPr sz="1200" b="1">
              <a:solidFill>
                <a:sysClr val="windowText" lastClr="000000"/>
              </a:solidFill>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Arial" panose="020B060402020202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Arial" panose="020B060402020202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94" y="93642"/>
            <a:ext cx="1196088" cy="457200"/>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7003" y="124120"/>
            <a:ext cx="1205631" cy="457200"/>
          </a:xfrm>
          <a:prstGeom prst="rect">
            <a:avLst/>
          </a:prstGeom>
        </p:spPr>
      </p:pic>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8E2F8-1938-4160-8D79-9AC1958964BF}" type="slidenum">
              <a:rPr lang="en-US" smtClean="0"/>
              <a:t>11</a:t>
            </a:fld>
            <a:endParaRPr lang="en-US"/>
          </a:p>
        </p:txBody>
      </p:sp>
    </p:spTree>
    <p:extLst>
      <p:ext uri="{BB962C8B-B14F-4D97-AF65-F5344CB8AC3E}">
        <p14:creationId xmlns:p14="http://schemas.microsoft.com/office/powerpoint/2010/main" val="374990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8D45A-3C14-45E9-95BF-F81543CD4D82}" type="slidenum">
              <a:rPr lang="en-US" smtClean="0"/>
              <a:t>12</a:t>
            </a:fld>
            <a:endParaRPr lang="en-US" dirty="0"/>
          </a:p>
        </p:txBody>
      </p:sp>
    </p:spTree>
    <p:extLst>
      <p:ext uri="{BB962C8B-B14F-4D97-AF65-F5344CB8AC3E}">
        <p14:creationId xmlns:p14="http://schemas.microsoft.com/office/powerpoint/2010/main" val="361648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8D45A-3C14-45E9-95BF-F81543CD4D82}" type="slidenum">
              <a:rPr lang="en-US" smtClean="0"/>
              <a:t>13</a:t>
            </a:fld>
            <a:endParaRPr lang="en-US" dirty="0"/>
          </a:p>
        </p:txBody>
      </p:sp>
    </p:spTree>
    <p:extLst>
      <p:ext uri="{BB962C8B-B14F-4D97-AF65-F5344CB8AC3E}">
        <p14:creationId xmlns:p14="http://schemas.microsoft.com/office/powerpoint/2010/main" val="116827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14</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63430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15</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443922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solidFill>
                  <a:srgbClr val="595959"/>
                </a:solidFill>
              </a:rPr>
              <a:pPr/>
              <a:t>16</a:t>
            </a:fld>
            <a:endParaRPr lang="en-US" dirty="0">
              <a:solidFill>
                <a:srgbClr val="595959"/>
              </a:solidFill>
            </a:endParaRPr>
          </a:p>
        </p:txBody>
      </p:sp>
      <p:sp>
        <p:nvSpPr>
          <p:cNvPr id="5" name="Date Placeholder 4">
            <a:extLst>
              <a:ext uri="{FF2B5EF4-FFF2-40B4-BE49-F238E27FC236}">
                <a16:creationId xmlns:a16="http://schemas.microsoft.com/office/drawing/2014/main" id="{B2F31C0F-5825-4C82-9AF1-90FE85153E58}"/>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1AA7068B-7A5E-49EE-B084-B5B64857B918}"/>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65443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2</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3223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3</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70124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6800" cy="2744787"/>
          </a:xfrm>
        </p:spPr>
      </p:sp>
      <p:sp>
        <p:nvSpPr>
          <p:cNvPr id="3" name="Notes Placeholder 2"/>
          <p:cNvSpPr>
            <a:spLocks noGrp="1"/>
          </p:cNvSpPr>
          <p:nvPr>
            <p:ph type="body" idx="1"/>
          </p:nvPr>
        </p:nvSpPr>
        <p:spPr/>
        <p:txBody>
          <a:bodyPr/>
          <a:lstStyle/>
          <a:p>
            <a:r>
              <a:rPr lang="en-US" dirty="0"/>
              <a:t>Start with overview of briefing; what we’ll cover./ agenda. </a:t>
            </a:r>
          </a:p>
        </p:txBody>
      </p:sp>
      <p:sp>
        <p:nvSpPr>
          <p:cNvPr id="4" name="Slide Number Placeholder 3"/>
          <p:cNvSpPr>
            <a:spLocks noGrp="1"/>
          </p:cNvSpPr>
          <p:nvPr>
            <p:ph type="sldNum" sz="quarter" idx="10"/>
          </p:nvPr>
        </p:nvSpPr>
        <p:spPr>
          <a:xfrm>
            <a:off x="3472277" y="9036539"/>
            <a:ext cx="78548" cy="231784"/>
          </a:xfrm>
        </p:spPr>
        <p:txBody>
          <a:bodyPr/>
          <a:lstStyle/>
          <a:p>
            <a:fld id="{B54DC83E-89B8-4806-9A94-7D2BAA520DC6}" type="slidenum">
              <a:rPr lang="en-US" smtClean="0"/>
              <a:pPr/>
              <a:t>4</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31166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r>
              <a:rPr lang="en-US" dirty="0"/>
              <a:t>Call out a few key trends, changes over time; </a:t>
            </a:r>
          </a:p>
          <a:p>
            <a:r>
              <a:rPr lang="en-US" dirty="0"/>
              <a:t>Darker=more; places that were “hot” are generally still “hot”, and “hotter”. </a:t>
            </a:r>
          </a:p>
          <a:p>
            <a:r>
              <a:rPr lang="en-US" dirty="0"/>
              <a:t>“Filling in” of the East Coast, Midwest, Eastern half of country, as well as wider expanses going “hot” in the west. </a:t>
            </a:r>
          </a:p>
          <a:p>
            <a:r>
              <a:rPr lang="en-US" dirty="0"/>
              <a:t>Inconsistent quality of death certificate data requiring a look at “drug-related mortality” vs. opioid on this master map (CDC recommendation) </a:t>
            </a:r>
          </a:p>
          <a:p>
            <a:pPr marL="0" indent="0">
              <a:buFont typeface="Arial" panose="020B0604020202020204" pitchFamily="34" charset="0"/>
              <a:buNone/>
            </a:pPr>
            <a:r>
              <a:rPr lang="en-US" dirty="0">
                <a:highlight>
                  <a:srgbClr val="FFFF00"/>
                </a:highlight>
              </a:rPr>
              <a:t>*** In 2016 there were 63,600 drug overdose deaths in the US, 2/3 of which involved an opioid drug: 42,249 opioid-involved deaths. </a:t>
            </a:r>
          </a:p>
          <a:p>
            <a:pPr marL="0" indent="0">
              <a:buFont typeface="Arial" panose="020B0604020202020204" pitchFamily="34" charset="0"/>
              <a:buNone/>
            </a:pPr>
            <a:r>
              <a:rPr lang="en-US" dirty="0">
                <a:effectLst/>
              </a:rPr>
              <a:t>Hip pocket:</a:t>
            </a:r>
          </a:p>
          <a:p>
            <a:pPr marL="0" indent="0">
              <a:buFont typeface="Arial" panose="020B0604020202020204" pitchFamily="34" charset="0"/>
              <a:buNone/>
            </a:pPr>
            <a:r>
              <a:rPr lang="en-US" dirty="0">
                <a:effectLst/>
              </a:rPr>
              <a:t>Significant increases in drug overdose death rates from 2015 to 2016 were seen in the Northeast, Midwest and South Census Regions. States with statistically significant increases in drug overdose death rates included Connecticut, Delaware, Florida, Illinois, Indiana, Kentucky, Louisiana, Maine, Maryland, Massachusetts, Michigan, Minnesota, Missouri, New Jersey, New York, North Carolina, Ohio, Oklahoma, Pennsylvania, South Carolina, Tennessee, Texas, Vermont, Virginia, West Virginia, and Wisconsin.</a:t>
            </a:r>
            <a:r>
              <a:rPr lang="en-US" baseline="30000" dirty="0">
                <a:effectLst/>
              </a:rPr>
              <a:t>1</a:t>
            </a:r>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5</a:t>
            </a:fld>
            <a:endParaRPr lang="en-US" dirty="0"/>
          </a:p>
        </p:txBody>
      </p:sp>
      <p:sp>
        <p:nvSpPr>
          <p:cNvPr id="5" name="Date Placeholder 4">
            <a:extLst>
              <a:ext uri="{FF2B5EF4-FFF2-40B4-BE49-F238E27FC236}">
                <a16:creationId xmlns:a16="http://schemas.microsoft.com/office/drawing/2014/main" id="{06AC3C0B-33BE-44F5-8AD4-B99CB2967C2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BF857CD-AF8A-4FA4-AAF9-41312BEAA16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78999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Multi-disciplinary steering committee driving the work</a:t>
            </a:r>
          </a:p>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solidFill>
                  <a:srgbClr val="595959"/>
                </a:solidFill>
              </a:rPr>
              <a:pPr/>
              <a:t>7</a:t>
            </a:fld>
            <a:endParaRPr lang="en-US" dirty="0">
              <a:solidFill>
                <a:srgbClr val="595959"/>
              </a:solidFill>
            </a:endParaRPr>
          </a:p>
        </p:txBody>
      </p:sp>
      <p:sp>
        <p:nvSpPr>
          <p:cNvPr id="5" name="Date Placeholder 4">
            <a:extLst>
              <a:ext uri="{FF2B5EF4-FFF2-40B4-BE49-F238E27FC236}">
                <a16:creationId xmlns:a16="http://schemas.microsoft.com/office/drawing/2014/main" id="{2C13CD96-EABC-4610-86EF-6CA42DE99859}"/>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3C3D3AE-3057-4AE3-8328-1693B217095C}"/>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2378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a:ea typeface="+mn-ea"/>
                <a:cs typeface="+mn-cs"/>
              </a:rPr>
              <a:t>“give meaning” to the data– learn from expertise about what’s driving the data at a local level; meeting the needs of the local drivers with an applicable EBP. </a:t>
            </a:r>
          </a:p>
          <a:p>
            <a:endParaRPr lang="en-US" sz="1200" b="0" i="0" u="none" strike="noStrike" kern="1200" baseline="0" dirty="0">
              <a:solidFill>
                <a:schemeClr val="tx1"/>
              </a:solidFill>
              <a:latin typeface="Calibri"/>
              <a:ea typeface="+mn-ea"/>
              <a:cs typeface="+mn-cs"/>
            </a:endParaRPr>
          </a:p>
          <a:p>
            <a:endParaRPr lang="en-US" sz="1200" b="0" i="0" u="none" strike="noStrike" kern="1200" baseline="0" dirty="0">
              <a:solidFill>
                <a:schemeClr val="tx1"/>
              </a:solidFill>
              <a:latin typeface="Calibri"/>
              <a:ea typeface="+mn-ea"/>
              <a:cs typeface="+mn-cs"/>
            </a:endParaRPr>
          </a:p>
          <a:p>
            <a:r>
              <a:rPr lang="en-US" sz="1200" b="0" i="0" u="none" strike="noStrike" kern="1200" baseline="0" dirty="0">
                <a:solidFill>
                  <a:schemeClr val="tx1"/>
                </a:solidFill>
                <a:latin typeface="Calibri"/>
                <a:ea typeface="+mn-ea"/>
                <a:cs typeface="+mn-cs"/>
              </a:rPr>
              <a:t>CDI Consists of 5 Steps: </a:t>
            </a:r>
          </a:p>
          <a:p>
            <a:r>
              <a:rPr lang="en-US" sz="1200" b="0" i="0" u="none" strike="noStrike" kern="1200" baseline="0" dirty="0">
                <a:solidFill>
                  <a:schemeClr val="tx1"/>
                </a:solidFill>
                <a:latin typeface="Calibri"/>
                <a:ea typeface="+mn-ea"/>
                <a:cs typeface="+mn-cs"/>
              </a:rPr>
              <a:t>1. Interpret Data </a:t>
            </a:r>
          </a:p>
          <a:p>
            <a:r>
              <a:rPr lang="en-US" sz="1200" b="0" i="0" u="none" strike="noStrike" kern="1200" baseline="0" dirty="0">
                <a:solidFill>
                  <a:schemeClr val="tx1"/>
                </a:solidFill>
                <a:latin typeface="Calibri"/>
                <a:ea typeface="+mn-ea"/>
                <a:cs typeface="+mn-cs"/>
              </a:rPr>
              <a:t>2. Prioritize a Need </a:t>
            </a:r>
          </a:p>
          <a:p>
            <a:r>
              <a:rPr lang="en-US" sz="1200" b="0" i="0" u="none" strike="noStrike" kern="1200" baseline="0" dirty="0">
                <a:solidFill>
                  <a:schemeClr val="tx1"/>
                </a:solidFill>
                <a:latin typeface="Calibri"/>
                <a:ea typeface="+mn-ea"/>
                <a:cs typeface="+mn-cs"/>
              </a:rPr>
              <a:t>3. Identify a Promising Practices </a:t>
            </a:r>
          </a:p>
          <a:p>
            <a:r>
              <a:rPr lang="en-US" sz="1200" b="0" i="0" u="none" strike="noStrike" kern="1200" baseline="0" dirty="0">
                <a:solidFill>
                  <a:schemeClr val="tx1"/>
                </a:solidFill>
                <a:latin typeface="Calibri"/>
                <a:ea typeface="+mn-ea"/>
                <a:cs typeface="+mn-cs"/>
              </a:rPr>
              <a:t>4. Identify Driving &amp; Restraining Forces </a:t>
            </a:r>
          </a:p>
          <a:p>
            <a:r>
              <a:rPr lang="en-US" sz="1200" b="0" i="0" u="none" strike="noStrike" kern="1200" baseline="0" dirty="0">
                <a:solidFill>
                  <a:schemeClr val="tx1"/>
                </a:solidFill>
                <a:latin typeface="Calibri"/>
                <a:ea typeface="+mn-ea"/>
                <a:cs typeface="+mn-cs"/>
              </a:rPr>
              <a:t>5. Knowledge Sharing </a:t>
            </a:r>
          </a:p>
          <a:p>
            <a:endParaRPr lang="en-US" sz="1200" b="0" i="0" u="none" strike="noStrike" kern="1200" baseline="0" dirty="0">
              <a:solidFill>
                <a:schemeClr val="tx1"/>
              </a:solidFill>
              <a:latin typeface="Calibri"/>
              <a:ea typeface="+mn-ea"/>
              <a:cs typeface="+mn-cs"/>
            </a:endParaRPr>
          </a:p>
          <a:p>
            <a:r>
              <a:rPr lang="en-US" sz="1200" b="0" i="0" u="none" strike="noStrike" kern="1200" baseline="0" dirty="0">
                <a:solidFill>
                  <a:schemeClr val="tx1"/>
                </a:solidFill>
                <a:latin typeface="Calibri"/>
                <a:ea typeface="+mn-ea"/>
                <a:cs typeface="+mn-cs"/>
              </a:rPr>
              <a:t>SANJAY: </a:t>
            </a:r>
          </a:p>
          <a:p>
            <a:pPr lvl="0"/>
            <a:r>
              <a:rPr lang="en-US" sz="1200" kern="1200" dirty="0">
                <a:solidFill>
                  <a:schemeClr val="tx1"/>
                </a:solidFill>
                <a:effectLst/>
                <a:latin typeface="Calibri"/>
                <a:ea typeface="+mn-ea"/>
                <a:cs typeface="+mn-cs"/>
              </a:rPr>
              <a:t>Under the direction of the State of Tennessee Department of Health, AIR facilitated three workshops in Nashville, Knoxville, and Memphis </a:t>
            </a:r>
          </a:p>
          <a:p>
            <a:pPr lvl="0"/>
            <a:r>
              <a:rPr lang="en-US" sz="1200" kern="1200" dirty="0">
                <a:solidFill>
                  <a:schemeClr val="tx1"/>
                </a:solidFill>
                <a:effectLst/>
                <a:latin typeface="Calibri"/>
                <a:ea typeface="+mn-ea"/>
                <a:cs typeface="+mn-cs"/>
              </a:rPr>
              <a:t>Developed cross-systems teams representing local health, law enforcement, criminal justice, substance abuse and mental health, treatment, and the faith-based communities. Community members who are in recovery also attended</a:t>
            </a:r>
          </a:p>
          <a:p>
            <a:pPr lvl="0"/>
            <a:r>
              <a:rPr lang="en-US" sz="1200" kern="1200" dirty="0">
                <a:solidFill>
                  <a:schemeClr val="tx1"/>
                </a:solidFill>
                <a:effectLst/>
                <a:latin typeface="Calibri"/>
                <a:ea typeface="+mn-ea"/>
                <a:cs typeface="+mn-cs"/>
              </a:rPr>
              <a:t>Data visualizations help establish key findings in the context of lived and professional expertise of participants </a:t>
            </a:r>
          </a:p>
          <a:p>
            <a:pPr lvl="0"/>
            <a:r>
              <a:rPr lang="en-US" sz="1200" kern="1200" dirty="0">
                <a:solidFill>
                  <a:schemeClr val="tx1"/>
                </a:solidFill>
                <a:effectLst/>
                <a:latin typeface="Calibri"/>
                <a:ea typeface="+mn-ea"/>
                <a:cs typeface="+mn-cs"/>
              </a:rPr>
              <a:t>Evidence-based promising practices ground solutions and open a dialog for interventions in communities given their readiness and capacity</a:t>
            </a:r>
          </a:p>
          <a:p>
            <a:r>
              <a:rPr lang="en-US" sz="1200" kern="1200" dirty="0">
                <a:solidFill>
                  <a:schemeClr val="tx1"/>
                </a:solidFill>
                <a:effectLst/>
                <a:latin typeface="Calibri"/>
                <a:ea typeface="+mn-ea"/>
                <a:cs typeface="+mn-cs"/>
              </a:rPr>
              <a:t>Opioid Response Planning Checklist: post-workshop drug coalition tool for self-assessment and strategic planning</a:t>
            </a:r>
            <a:endParaRPr lang="en-US" sz="1200" b="0" i="0" u="none" strike="noStrike" kern="1200" baseline="0" dirty="0">
              <a:solidFill>
                <a:schemeClr val="tx1"/>
              </a:solidFill>
              <a:latin typeface="Calibri"/>
              <a:ea typeface="+mn-ea"/>
              <a:cs typeface="+mn-cs"/>
            </a:endParaRPr>
          </a:p>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solidFill>
                  <a:srgbClr val="595959"/>
                </a:solidFill>
              </a:rPr>
              <a:pPr/>
              <a:t>8</a:t>
            </a:fld>
            <a:endParaRPr lang="en-US" dirty="0">
              <a:solidFill>
                <a:srgbClr val="595959"/>
              </a:solidFill>
            </a:endParaRPr>
          </a:p>
        </p:txBody>
      </p:sp>
      <p:sp>
        <p:nvSpPr>
          <p:cNvPr id="5" name="Date Placeholder 4">
            <a:extLst>
              <a:ext uri="{FF2B5EF4-FFF2-40B4-BE49-F238E27FC236}">
                <a16:creationId xmlns:a16="http://schemas.microsoft.com/office/drawing/2014/main" id="{2C13CD96-EABC-4610-86EF-6CA42DE99859}"/>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3C3D3AE-3057-4AE3-8328-1693B217095C}"/>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05912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r>
              <a:rPr lang="en-US" dirty="0"/>
              <a:t>“data” isn’t just quantitative– needs assessment informs design, approach</a:t>
            </a:r>
          </a:p>
          <a:p>
            <a:r>
              <a:rPr lang="en-US" dirty="0"/>
              <a:t>Data on prevalence and opioid-related mortality drove selection of counties </a:t>
            </a:r>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solidFill>
                  <a:srgbClr val="595959"/>
                </a:solidFill>
              </a:rPr>
              <a:pPr/>
              <a:t>9</a:t>
            </a:fld>
            <a:endParaRPr lang="en-US" dirty="0">
              <a:solidFill>
                <a:srgbClr val="595959"/>
              </a:solidFill>
            </a:endParaRPr>
          </a:p>
        </p:txBody>
      </p:sp>
      <p:sp>
        <p:nvSpPr>
          <p:cNvPr id="5" name="Date Placeholder 4">
            <a:extLst>
              <a:ext uri="{FF2B5EF4-FFF2-40B4-BE49-F238E27FC236}">
                <a16:creationId xmlns:a16="http://schemas.microsoft.com/office/drawing/2014/main" id="{2C13CD96-EABC-4610-86EF-6CA42DE99859}"/>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3C3D3AE-3057-4AE3-8328-1693B217095C}"/>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100521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8D45A-3C14-45E9-95BF-F81543CD4D82}" type="slidenum">
              <a:rPr lang="en-US" smtClean="0"/>
              <a:t>10</a:t>
            </a:fld>
            <a:endParaRPr lang="en-US" dirty="0"/>
          </a:p>
        </p:txBody>
      </p:sp>
    </p:spTree>
    <p:extLst>
      <p:ext uri="{BB962C8B-B14F-4D97-AF65-F5344CB8AC3E}">
        <p14:creationId xmlns:p14="http://schemas.microsoft.com/office/powerpoint/2010/main" val="1236584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p:cNvSpPr>
            <a:spLocks noGrp="1"/>
          </p:cNvSpPr>
          <p:nvPr>
            <p:ph type="ftr" sz="quarter" idx="12"/>
          </p:nvPr>
        </p:nvSpPr>
        <p:spPr/>
        <p:txBody>
          <a:bodyPr/>
          <a:lstStyle/>
          <a:p>
            <a:r>
              <a:rPr lang="en-US" dirty="0"/>
              <a:t>Copyright © 20XX American Institutes for Research. All rights reserved.</a:t>
            </a:r>
          </a:p>
        </p:txBody>
      </p:sp>
      <p:sp>
        <p:nvSpPr>
          <p:cNvPr id="7" name="Text Placeholder 6"/>
          <p:cNvSpPr>
            <a:spLocks noGrp="1"/>
          </p:cNvSpPr>
          <p:nvPr>
            <p:ph type="body" sz="quarter" idx="14" hasCustomPrompt="1"/>
          </p:nvPr>
        </p:nvSpPr>
        <p:spPr>
          <a:xfrm>
            <a:off x="457200" y="949952"/>
            <a:ext cx="8540750" cy="355600"/>
          </a:xfrm>
        </p:spPr>
        <p:txBody>
          <a:bodyPr/>
          <a:lstStyle>
            <a:lvl1pPr marL="0" indent="0" algn="ctr">
              <a:lnSpc>
                <a:spcPct val="100000"/>
              </a:lnSpc>
              <a:spcBef>
                <a:spcPts val="0"/>
              </a:spcBef>
              <a:buNone/>
              <a:defRPr cap="all" baseline="0">
                <a:solidFill>
                  <a:schemeClr val="bg1"/>
                </a:solidFill>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457200" y="1456246"/>
            <a:ext cx="8540496" cy="2031325"/>
          </a:xfrm>
          <a:prstGeom prst="rect">
            <a:avLst/>
          </a:prstGeom>
          <a:ln>
            <a:noFill/>
          </a:ln>
        </p:spPr>
        <p:txBody>
          <a:bodyPr vert="horz" wrap="square" lIns="0" tIns="0" rIns="0" bIns="0" rtlCol="0" anchor="t" anchorCtr="0">
            <a:normAutofit/>
          </a:bodyPr>
          <a:lstStyle>
            <a:lvl1pPr algn="ctr">
              <a:lnSpc>
                <a:spcPct val="100000"/>
              </a:lnSpc>
              <a:defRPr sz="6600" b="0" i="0" cap="all" spc="0" baseline="0">
                <a:solidFill>
                  <a:schemeClr val="bg1"/>
                </a:solidFill>
                <a:latin typeface="+mj-lt"/>
                <a:ea typeface="Arial Narrow" panose="020B0606020202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457200" y="3638265"/>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2400" b="0" i="0" cap="all" spc="0" baseline="0">
                <a:solidFill>
                  <a:schemeClr val="bg1"/>
                </a:solidFill>
                <a:latin typeface="+mj-lt"/>
                <a:ea typeface="Arial Narrow" panose="020B0606020202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p:ph type="body" sz="quarter" idx="13" hasCustomPrompt="1"/>
          </p:nvPr>
        </p:nvSpPr>
        <p:spPr>
          <a:xfrm>
            <a:off x="457200" y="4158290"/>
            <a:ext cx="8540750" cy="803275"/>
          </a:xfrm>
        </p:spPr>
        <p:txBody>
          <a:bodyPr>
            <a:noAutofit/>
          </a:bodyPr>
          <a:lstStyle>
            <a:lvl1pPr marL="0" indent="0" algn="ctr">
              <a:lnSpc>
                <a:spcPct val="100000"/>
              </a:lnSpc>
              <a:spcBef>
                <a:spcPts val="0"/>
              </a:spcBef>
              <a:buNone/>
              <a:defRPr sz="1800" baseline="0">
                <a:solidFill>
                  <a:schemeClr val="bg1"/>
                </a:solidFill>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143000"/>
            <a:ext cx="5568696"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143000"/>
            <a:ext cx="5568696" cy="4846320"/>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9352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 name="Title 1"/>
          <p:cNvSpPr>
            <a:spLocks noGrp="1"/>
          </p:cNvSpPr>
          <p:nvPr userDrawn="1">
            <p:ph type="title" hasCustomPrompt="1"/>
          </p:nvPr>
        </p:nvSpPr>
        <p:spPr>
          <a:xfrm>
            <a:off x="436254" y="164387"/>
            <a:ext cx="5257800" cy="997196"/>
          </a:xfrm>
        </p:spPr>
        <p:txBody>
          <a:bodyPr anchor="b" anchorCtr="0">
            <a:normAutofit/>
          </a:bodyPr>
          <a:lstStyle>
            <a:lvl1pPr>
              <a:defRPr baseline="0">
                <a:solidFill>
                  <a:srgbClr val="FFFFFF"/>
                </a:solidFill>
              </a:defRPr>
            </a:lvl1pPr>
          </a:lstStyle>
          <a:p>
            <a:r>
              <a:rPr lang="en-US" dirty="0"/>
              <a:t>Photo Right</a:t>
            </a:r>
          </a:p>
        </p:txBody>
      </p:sp>
      <p:sp>
        <p:nvSpPr>
          <p:cNvPr id="52" name="Text Placeholder 9"/>
          <p:cNvSpPr>
            <a:spLocks noGrp="1"/>
          </p:cNvSpPr>
          <p:nvPr userDrawn="1">
            <p:ph type="body" sz="quarter" idx="13"/>
          </p:nvPr>
        </p:nvSpPr>
        <p:spPr>
          <a:xfrm>
            <a:off x="436254" y="1248069"/>
            <a:ext cx="5257800" cy="482907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1" y="0"/>
            <a:ext cx="6099048" cy="6409944"/>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4" name="Slide Number Placeholder 4"/>
          <p:cNvSpPr>
            <a:spLocks noGrp="1"/>
          </p:cNvSpPr>
          <p:nvPr userDrawn="1">
            <p:ph type="sldNum" sz="quarter" idx="15"/>
          </p:nvPr>
        </p:nvSpPr>
        <p:spPr>
          <a:xfrm>
            <a:off x="11914632" y="6592824"/>
            <a:ext cx="153889" cy="153888"/>
          </a:xfrm>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6730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userDrawn="1">
            <p:ph type="title" hasCustomPrompt="1"/>
          </p:nvPr>
        </p:nvSpPr>
        <p:spPr>
          <a:xfrm>
            <a:off x="6529206" y="164387"/>
            <a:ext cx="5257800" cy="997196"/>
          </a:xfrm>
        </p:spPr>
        <p:txBody>
          <a:bodyPr anchor="b" anchorCtr="0">
            <a:normAutofit/>
          </a:bodyPr>
          <a:lstStyle>
            <a:lvl1pPr>
              <a:defRPr baseline="0">
                <a:solidFill>
                  <a:srgbClr val="FFFFFF"/>
                </a:solidFill>
              </a:defRPr>
            </a:lvl1pPr>
          </a:lstStyle>
          <a:p>
            <a:r>
              <a:rPr lang="en-US" dirty="0"/>
              <a:t>Photo Left</a:t>
            </a:r>
          </a:p>
        </p:txBody>
      </p:sp>
      <p:sp>
        <p:nvSpPr>
          <p:cNvPr id="10" name="Text Placeholder 9"/>
          <p:cNvSpPr>
            <a:spLocks noGrp="1"/>
          </p:cNvSpPr>
          <p:nvPr userDrawn="1">
            <p:ph type="body" sz="quarter" idx="13"/>
          </p:nvPr>
        </p:nvSpPr>
        <p:spPr>
          <a:xfrm>
            <a:off x="6529206" y="1248069"/>
            <a:ext cx="5257800" cy="4829073"/>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hasCustomPrompt="1"/>
          </p:nvPr>
        </p:nvSpPr>
        <p:spPr>
          <a:xfrm>
            <a:off x="0" y="0"/>
            <a:ext cx="6099048" cy="6409944"/>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5" name="Slide Number Placeholder 4"/>
          <p:cNvSpPr>
            <a:spLocks noGrp="1"/>
          </p:cNvSpPr>
          <p:nvPr userDrawn="1">
            <p:ph type="sldNum" sz="quarter" idx="15"/>
          </p:nvPr>
        </p:nvSpPr>
        <p:spPr/>
        <p:txBody>
          <a:bodyPr/>
          <a:lstStyle>
            <a:lvl1pPr>
              <a:defRPr>
                <a:solidFill>
                  <a:schemeClr val="bg1"/>
                </a:solidFill>
              </a:defRPr>
            </a:lvl1pPr>
          </a:lstStyle>
          <a:p>
            <a:fld id="{99A20822-4A49-4D36-86E3-300BA48D3F00}"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5991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457200" y="1143000"/>
            <a:ext cx="11338560" cy="5193792"/>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dirty="0"/>
              <a:t>References</a:t>
            </a:r>
          </a:p>
        </p:txBody>
      </p:sp>
    </p:spTree>
    <p:extLst>
      <p:ext uri="{BB962C8B-B14F-4D97-AF65-F5344CB8AC3E}">
        <p14:creationId xmlns:p14="http://schemas.microsoft.com/office/powerpoint/2010/main" val="3416023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Meet the Presenters Layout</a:t>
            </a:r>
          </a:p>
        </p:txBody>
      </p:sp>
      <p:sp>
        <p:nvSpPr>
          <p:cNvPr id="5" name="Picture Placeholder 1"/>
          <p:cNvSpPr>
            <a:spLocks noGrp="1"/>
          </p:cNvSpPr>
          <p:nvPr>
            <p:ph type="pic" sz="quarter" idx="15" hasCustomPrompt="1"/>
          </p:nvPr>
        </p:nvSpPr>
        <p:spPr>
          <a:xfrm>
            <a:off x="457200"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457200"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457200"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50642"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850642"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850642"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44084"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244084"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244084"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637526"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637526"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637526"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10030968" y="1325880"/>
            <a:ext cx="1764792" cy="1764792"/>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10030968" y="3246120"/>
            <a:ext cx="1764792"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10030968" y="3767328"/>
            <a:ext cx="1764792"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28014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Contact Information"/>
          <p:cNvSpPr>
            <a:spLocks noGrp="1"/>
          </p:cNvSpPr>
          <p:nvPr userDrawn="1">
            <p:ph type="body" sz="quarter" idx="11" hasCustomPrompt="1"/>
          </p:nvPr>
        </p:nvSpPr>
        <p:spPr>
          <a:xfrm>
            <a:off x="452438" y="2543664"/>
            <a:ext cx="8556522" cy="1231786"/>
          </a:xfrm>
        </p:spPr>
        <p:txBody>
          <a:bodyPr>
            <a:noAutofit/>
          </a:bodyPr>
          <a:lstStyle>
            <a:lvl1pPr marL="0" indent="0" algn="ctr">
              <a:lnSpc>
                <a:spcPct val="140000"/>
              </a:lnSpc>
              <a:spcBef>
                <a:spcPts val="0"/>
              </a:spcBef>
              <a:buNone/>
              <a:defRPr sz="1800" cap="all" baseline="0">
                <a:solidFill>
                  <a:schemeClr val="bg1"/>
                </a:solidFill>
              </a:defRPr>
            </a:lvl1pPr>
          </a:lstStyle>
          <a:p>
            <a:r>
              <a:rPr lang="en-US" dirty="0"/>
              <a:t>Presenter’s Job Title</a:t>
            </a:r>
          </a:p>
          <a:p>
            <a:r>
              <a:rPr lang="en-US" dirty="0"/>
              <a:t>202.403.####</a:t>
            </a:r>
          </a:p>
          <a:p>
            <a:r>
              <a:rPr lang="en-US" dirty="0"/>
              <a:t>email.address@air.org</a:t>
            </a:r>
          </a:p>
        </p:txBody>
      </p:sp>
      <p:sp>
        <p:nvSpPr>
          <p:cNvPr id="44" name="Copyright Statement"/>
          <p:cNvSpPr>
            <a:spLocks noGrp="1"/>
          </p:cNvSpPr>
          <p:nvPr userDrawn="1">
            <p:ph type="ftr" sz="quarter" idx="13"/>
          </p:nvPr>
        </p:nvSpPr>
        <p:spPr/>
        <p:txBody>
          <a:bodyPr/>
          <a:lstStyle/>
          <a:p>
            <a:pPr>
              <a:spcBef>
                <a:spcPts val="1200"/>
              </a:spcBef>
              <a:buFont typeface="Arial" panose="020B0604020202020204" pitchFamily="34" charset="0"/>
              <a:buNone/>
            </a:pPr>
            <a:r>
              <a:rPr>
                <a:solidFill>
                  <a:srgbClr val="FFFFFF"/>
                </a:solidFill>
              </a:rPr>
              <a:t>Copyright © 20XX American Institutes for Research. All rights reserved.</a:t>
            </a:r>
          </a:p>
        </p:txBody>
      </p:sp>
      <p:sp>
        <p:nvSpPr>
          <p:cNvPr id="58" name="Footer"/>
          <p:cNvSpPr txBox="1">
            <a:spLocks/>
          </p:cNvSpPr>
          <p:nvPr userDrawn="1"/>
        </p:nvSpPr>
        <p:spPr>
          <a:xfrm>
            <a:off x="457199" y="6645427"/>
            <a:ext cx="2954335" cy="123111"/>
          </a:xfrm>
          <a:prstGeom prst="rect">
            <a:avLst/>
          </a:prstGeom>
          <a:ln>
            <a:noFill/>
          </a:ln>
        </p:spPr>
        <p:txBody>
          <a:bodyPr wrap="none" lIns="0" tIns="0" rIns="0" bIns="0" anchor="b" anchorCtr="0">
            <a:spAutoFit/>
          </a:bodyPr>
          <a:lstStyle>
            <a:defPPr>
              <a:defRPr lang="en-US"/>
            </a:defPPr>
            <a:lvl1pPr marL="0" algn="l" defTabSz="914400" rtl="0" eaLnBrk="1" latinLnBrk="0" hangingPunct="1">
              <a:defRPr lang="en-US" sz="800" b="0" i="0" kern="1200">
                <a:solidFill>
                  <a:schemeClr val="bg1"/>
                </a:solidFill>
                <a:latin typeface="Calibri"/>
                <a:ea typeface="Calibri"/>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buFont typeface="Arial" panose="020B0604020202020204" pitchFamily="34" charset="0"/>
              <a:buNone/>
            </a:pPr>
            <a:r>
              <a:rPr dirty="0">
                <a:solidFill>
                  <a:srgbClr val="FFFFFF"/>
                </a:solidFill>
              </a:rPr>
              <a:t>Copyright © 20XX American Institutes for Research. All rights reserved.</a:t>
            </a:r>
          </a:p>
        </p:txBody>
      </p:sp>
      <p:sp>
        <p:nvSpPr>
          <p:cNvPr id="2" name="Title 1"/>
          <p:cNvSpPr>
            <a:spLocks noGrp="1"/>
          </p:cNvSpPr>
          <p:nvPr>
            <p:ph type="title" hasCustomPrompt="1"/>
          </p:nvPr>
        </p:nvSpPr>
        <p:spPr>
          <a:xfrm>
            <a:off x="457200" y="1965960"/>
            <a:ext cx="8558784" cy="521208"/>
          </a:xfrm>
        </p:spPr>
        <p:txBody>
          <a:bodyPr>
            <a:normAutofit/>
          </a:bodyPr>
          <a:lstStyle>
            <a:lvl1pPr algn="ctr">
              <a:defRPr lang="en-US" sz="2400" b="0" i="0" kern="1200" cap="all" spc="300" baseline="0" dirty="0">
                <a:solidFill>
                  <a:schemeClr val="bg1"/>
                </a:solidFill>
                <a:latin typeface="+mn-lt"/>
                <a:ea typeface="Calibri"/>
                <a:cs typeface="Calibri"/>
              </a:defRPr>
            </a:lvl1pPr>
          </a:lstStyle>
          <a:p>
            <a:r>
              <a:rPr lang="en-US" dirty="0"/>
              <a:t>Presenter’s Name</a:t>
            </a:r>
          </a:p>
        </p:txBody>
      </p:sp>
    </p:spTree>
    <p:extLst>
      <p:ext uri="{BB962C8B-B14F-4D97-AF65-F5344CB8AC3E}">
        <p14:creationId xmlns:p14="http://schemas.microsoft.com/office/powerpoint/2010/main" val="400836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14300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171450" indent="-171450">
              <a:lnSpc>
                <a:spcPct val="105000"/>
              </a:lnSpc>
              <a:spcBef>
                <a:spcPts val="450"/>
              </a:spcBef>
              <a:buFont typeface="Arial" panose="020B0604020202020204" pitchFamily="34" charset="0"/>
              <a:buChar char="•"/>
              <a:defRPr sz="1350"/>
            </a:lvl2pPr>
            <a:lvl3pPr marL="342900" indent="-171450">
              <a:lnSpc>
                <a:spcPct val="105000"/>
              </a:lnSpc>
              <a:spcBef>
                <a:spcPts val="450"/>
              </a:spcBef>
              <a:buFont typeface="Calibri" panose="020F0502020204030204" pitchFamily="34" charset="0"/>
              <a:buChar char="–"/>
              <a:defRPr sz="1350"/>
            </a:lvl3pPr>
            <a:lvl4pPr marL="514350" indent="-171450">
              <a:lnSpc>
                <a:spcPct val="105000"/>
              </a:lnSpc>
              <a:spcBef>
                <a:spcPts val="450"/>
              </a:spcBef>
              <a:buFont typeface="Calibri" panose="020F0502020204030204" pitchFamily="34" charset="0"/>
              <a:buChar char="»"/>
              <a:defRPr sz="1350"/>
            </a:lvl4pPr>
            <a:lvl5pPr marL="685800" indent="-171450">
              <a:lnSpc>
                <a:spcPct val="105000"/>
              </a:lnSpc>
              <a:spcBef>
                <a:spcPts val="450"/>
              </a:spcBef>
              <a:buSzPct val="110000"/>
              <a:buFont typeface="Calibri" panose="020F0502020204030204" pitchFamily="34" charset="0"/>
              <a:buChar char="◦"/>
              <a:defRPr sz="1350"/>
            </a:lvl5pPr>
            <a:lvl6pPr marL="857250" indent="-171450">
              <a:lnSpc>
                <a:spcPct val="105000"/>
              </a:lnSpc>
              <a:spcBef>
                <a:spcPts val="450"/>
              </a:spcBef>
              <a:buFont typeface="Calibri" panose="020F0502020204030204" pitchFamily="34" charset="0"/>
              <a:buChar char="›"/>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97240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37AE1-A7BF-4BED-A150-8273ADB9B2F2}" type="datetimeFigureOut">
              <a:rPr lang="en-US" smtClean="0"/>
              <a:t>7/11/2018</a:t>
            </a:fld>
            <a:endParaRPr lang="en-US"/>
          </a:p>
        </p:txBody>
      </p:sp>
      <p:sp>
        <p:nvSpPr>
          <p:cNvPr id="5" name="Footer Placeholder 4"/>
          <p:cNvSpPr>
            <a:spLocks noGrp="1"/>
          </p:cNvSpPr>
          <p:nvPr>
            <p:ph type="ftr" sz="quarter" idx="11"/>
          </p:nvPr>
        </p:nvSpPr>
        <p:spPr>
          <a:xfrm>
            <a:off x="457200" y="6647688"/>
            <a:ext cx="65" cy="123111"/>
          </a:xfrm>
        </p:spPr>
        <p:txBody>
          <a:bodyPr/>
          <a:lstStyle/>
          <a:p>
            <a:endParaRPr lang="en-US"/>
          </a:p>
        </p:txBody>
      </p:sp>
      <p:sp>
        <p:nvSpPr>
          <p:cNvPr id="6" name="Slide Number Placeholder 5"/>
          <p:cNvSpPr>
            <a:spLocks noGrp="1"/>
          </p:cNvSpPr>
          <p:nvPr>
            <p:ph type="sldNum" sz="quarter" idx="12"/>
          </p:nvPr>
        </p:nvSpPr>
        <p:spPr/>
        <p:txBody>
          <a:bodyPr/>
          <a:lstStyle/>
          <a:p>
            <a:fld id="{BEF88AD1-0575-491E-A0BF-30A180448E44}" type="slidenum">
              <a:rPr lang="en-US" smtClean="0"/>
              <a:t>‹#›</a:t>
            </a:fld>
            <a:endParaRPr lang="en-US"/>
          </a:p>
        </p:txBody>
      </p:sp>
    </p:spTree>
    <p:extLst>
      <p:ext uri="{BB962C8B-B14F-4D97-AF65-F5344CB8AC3E}">
        <p14:creationId xmlns:p14="http://schemas.microsoft.com/office/powerpoint/2010/main" val="141593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cNvSpPr>
            <a:spLocks noGrp="1"/>
          </p:cNvSpPr>
          <p:nvPr userDrawn="1">
            <p:ph type="sldNum" sz="quarter" idx="12"/>
          </p:nvPr>
        </p:nvSpPr>
        <p:spPr>
          <a:xfrm>
            <a:off x="11965652" y="6608213"/>
            <a:ext cx="117019" cy="138499"/>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55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Title"/>
          <p:cNvSpPr>
            <a:spLocks noGrp="1"/>
          </p:cNvSpPr>
          <p:nvPr>
            <p:ph type="title" hasCustomPrompt="1"/>
          </p:nvPr>
        </p:nvSpPr>
        <p:spPr/>
        <p:txBody>
          <a:bodyPr/>
          <a:lstStyle>
            <a:lvl1pPr>
              <a:defRPr baseline="0"/>
            </a:lvl1pPr>
          </a:lstStyle>
          <a:p>
            <a:r>
              <a:rPr lang="en-US" dirty="0"/>
              <a:t>Agenda Layout</a:t>
            </a:r>
          </a:p>
        </p:txBody>
      </p:sp>
      <p:sp>
        <p:nvSpPr>
          <p:cNvPr id="24" name="Text Placeholder"/>
          <p:cNvSpPr>
            <a:spLocks noGrp="1"/>
          </p:cNvSpPr>
          <p:nvPr userDrawn="1">
            <p:ph type="body" sz="quarter" idx="10" hasCustomPrompt="1"/>
          </p:nvPr>
        </p:nvSpPr>
        <p:spPr>
          <a:xfrm>
            <a:off x="457200" y="1143000"/>
            <a:ext cx="11338560" cy="4846320"/>
          </a:xfrm>
        </p:spPr>
        <p:txBody>
          <a:bodyPr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dirty="0"/>
              <a:t>Click to insert agenda items.</a:t>
            </a:r>
          </a:p>
          <a:p>
            <a:pPr lvl="1"/>
            <a:r>
              <a:rPr lang="en-US" dirty="0"/>
              <a:t>Second level</a:t>
            </a:r>
          </a:p>
          <a:p>
            <a:pPr lvl="2"/>
            <a:r>
              <a:rPr lang="en-US" dirty="0"/>
              <a:t>Third level</a:t>
            </a:r>
          </a:p>
          <a:p>
            <a:pPr lvl="3"/>
            <a:r>
              <a:rPr lang="en-US" dirty="0"/>
              <a:t>Fourth level. Manually changed bullet size from 110% to 100% (was 110% due to fourth level bullet size on slide master).</a:t>
            </a:r>
          </a:p>
          <a:p>
            <a:pPr lvl="4"/>
            <a:r>
              <a:rPr lang="en-US" dirty="0"/>
              <a:t>Fifth level</a:t>
            </a:r>
          </a:p>
          <a:p>
            <a:pPr lvl="0"/>
            <a:r>
              <a:rPr lang="en-US" dirty="0"/>
              <a:t>Second Agenda Item</a:t>
            </a:r>
          </a:p>
          <a:p>
            <a:pPr lvl="0"/>
            <a:r>
              <a:rPr lang="en-US" dirty="0"/>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
        <p:nvSpPr>
          <p:cNvPr id="22"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53078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333397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4" name="Content Placeholder 3"/>
          <p:cNvSpPr>
            <a:spLocks noGrp="1"/>
          </p:cNvSpPr>
          <p:nvPr>
            <p:ph sz="quarter" idx="14" hasCustomPrompt="1"/>
          </p:nvPr>
        </p:nvSpPr>
        <p:spPr>
          <a:xfrm>
            <a:off x="457200" y="1143000"/>
            <a:ext cx="11338560" cy="4846320"/>
          </a:xfrm>
        </p:spPr>
        <p:txBody>
          <a:bodyPr>
            <a:noAutofit/>
          </a:bodyPr>
          <a:lstStyle>
            <a:lvl1pPr marL="0" indent="0">
              <a:lnSpc>
                <a:spcPct val="125000"/>
              </a:lnSpc>
              <a:spcBef>
                <a:spcPts val="1800"/>
              </a:spcBef>
              <a:buClr>
                <a:schemeClr val="tx1"/>
              </a:buClr>
              <a:buNone/>
              <a:defRPr sz="24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4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4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4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4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4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5193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153308"/>
            <a:ext cx="11338560" cy="3836011"/>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133856"/>
            <a:ext cx="11338560" cy="882293"/>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9"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195677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ackground, Two Content">
    <p:spTree>
      <p:nvGrpSpPr>
        <p:cNvPr id="1" name=""/>
        <p:cNvGrpSpPr/>
        <p:nvPr/>
      </p:nvGrpSpPr>
      <p:grpSpPr>
        <a:xfrm>
          <a:off x="0" y="0"/>
          <a:ext cx="0" cy="0"/>
          <a:chOff x="0" y="0"/>
          <a:chExt cx="0" cy="0"/>
        </a:xfrm>
      </p:grpSpPr>
      <p:sp>
        <p:nvSpPr>
          <p:cNvPr id="9" name="grey box"/>
          <p:cNvSpPr/>
          <p:nvPr userDrawn="1"/>
        </p:nvSpPr>
        <p:spPr>
          <a:xfrm>
            <a:off x="0" y="1082040"/>
            <a:ext cx="12192000" cy="5369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Gray Background, Two Content Layout</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8"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8832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143000"/>
            <a:ext cx="11338560" cy="4846320"/>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
        <p:nvSpPr>
          <p:cNvPr id="6" name="Source Placeholder"/>
          <p:cNvSpPr>
            <a:spLocks noGrp="1"/>
          </p:cNvSpPr>
          <p:nvPr>
            <p:ph type="body" sz="quarter" idx="13" hasCustomPrompt="1"/>
          </p:nvPr>
        </p:nvSpPr>
        <p:spPr>
          <a:xfrm>
            <a:off x="457200" y="6135624"/>
            <a:ext cx="11338560"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dirty="0"/>
              <a:t>Source: Placeholder for sources and permissions (if needed).</a:t>
            </a:r>
          </a:p>
        </p:txBody>
      </p:sp>
    </p:spTree>
    <p:extLst>
      <p:ext uri="{BB962C8B-B14F-4D97-AF65-F5344CB8AC3E}">
        <p14:creationId xmlns:p14="http://schemas.microsoft.com/office/powerpoint/2010/main" val="21135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Background"/>
          <p:cNvGrpSpPr/>
          <p:nvPr userDrawn="1"/>
        </p:nvGrpSpPr>
        <p:grpSpPr>
          <a:xfrm>
            <a:off x="0" y="6464808"/>
            <a:ext cx="12192000" cy="319216"/>
            <a:chOff x="0" y="6464808"/>
            <a:chExt cx="12192000" cy="319216"/>
          </a:xfrm>
        </p:grpSpPr>
        <p:cxnSp>
          <p:nvCxnSpPr>
            <p:cNvPr id="8" name="Straight Connector 7"/>
            <p:cNvCxnSpPr/>
            <p:nvPr userDrawn="1"/>
          </p:nvCxnSpPr>
          <p:spPr>
            <a:xfrm>
              <a:off x="0" y="6464808"/>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199" y="6464808"/>
              <a:ext cx="51066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56"/>
            <p:cNvSpPr txBox="1">
              <a:spLocks/>
            </p:cNvSpPr>
            <p:nvPr userDrawn="1"/>
          </p:nvSpPr>
          <p:spPr>
            <a:xfrm>
              <a:off x="457200" y="6499074"/>
              <a:ext cx="5195525" cy="284950"/>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b="0" i="0" spc="200" baseline="0" dirty="0">
                  <a:solidFill>
                    <a:schemeClr val="accent1"/>
                  </a:solidFill>
                  <a:latin typeface="Calibri"/>
                  <a:ea typeface="Calibri"/>
                  <a:cs typeface="Calibri"/>
                </a:rPr>
                <a:t>AMERICAN INSTITUTES FOR RESEARCH | AIR.ORG</a:t>
              </a:r>
            </a:p>
          </p:txBody>
        </p:sp>
      </p:grpSp>
      <p:sp>
        <p:nvSpPr>
          <p:cNvPr id="6" name="Slide Number"/>
          <p:cNvSpPr>
            <a:spLocks noGrp="1"/>
          </p:cNvSpPr>
          <p:nvPr>
            <p:ph type="sldNum" sz="quarter" idx="4"/>
          </p:nvPr>
        </p:nvSpPr>
        <p:spPr>
          <a:xfrm>
            <a:off x="11916192" y="6594383"/>
            <a:ext cx="153888" cy="153888"/>
          </a:xfrm>
          <a:prstGeom prst="rect">
            <a:avLst/>
          </a:prstGeom>
        </p:spPr>
        <p:txBody>
          <a:bodyPr vert="horz" wrap="none" lIns="0" tIns="0" rIns="0" bIns="0" rtlCol="0" anchor="b" anchorCtr="0">
            <a:spAutoFit/>
          </a:bodyPr>
          <a:lstStyle>
            <a:lvl1pPr algn="r">
              <a:defRPr sz="1000" b="1" i="0">
                <a:solidFill>
                  <a:schemeClr val="accent1"/>
                </a:solidFill>
                <a:latin typeface="+mn-lt"/>
                <a:ea typeface="Calibri"/>
                <a:cs typeface="Calibri"/>
              </a:defRPr>
            </a:lvl1pPr>
          </a:lstStyle>
          <a:p>
            <a:fld id="{99A20822-4A49-4D36-86E3-300BA48D3F00}" type="slidenum">
              <a:rPr lang="en-US" smtClean="0"/>
              <a:pPr/>
              <a:t>‹#›</a:t>
            </a:fld>
            <a:endParaRPr lang="en-US" dirty="0"/>
          </a:p>
        </p:txBody>
      </p:sp>
      <p:sp>
        <p:nvSpPr>
          <p:cNvPr id="5" name="Title Placeholder"/>
          <p:cNvSpPr>
            <a:spLocks noGrp="1"/>
          </p:cNvSpPr>
          <p:nvPr>
            <p:ph type="title"/>
          </p:nvPr>
        </p:nvSpPr>
        <p:spPr>
          <a:xfrm>
            <a:off x="457200" y="0"/>
            <a:ext cx="11338560" cy="996696"/>
          </a:xfrm>
          <a:prstGeom prst="rect">
            <a:avLst/>
          </a:prstGeom>
        </p:spPr>
        <p:txBody>
          <a:bodyPr vert="horz" lIns="0" tIns="0" rIns="0" bIns="0" rtlCol="0" anchor="b" anchorCtr="0">
            <a:normAutofit/>
          </a:bodyPr>
          <a:lstStyle/>
          <a:p>
            <a:endParaRPr lang="en-US" dirty="0"/>
          </a:p>
        </p:txBody>
      </p:sp>
      <p:sp>
        <p:nvSpPr>
          <p:cNvPr id="12" name="Text Placeholder"/>
          <p:cNvSpPr>
            <a:spLocks noGrp="1"/>
          </p:cNvSpPr>
          <p:nvPr>
            <p:ph type="body" idx="1"/>
          </p:nvPr>
        </p:nvSpPr>
        <p:spPr>
          <a:xfrm>
            <a:off x="457200" y="1143000"/>
            <a:ext cx="11338560" cy="5029200"/>
          </a:xfrm>
          <a:prstGeom prst="rect">
            <a:avLst/>
          </a:prstGeom>
          <a:ln>
            <a:noFill/>
          </a:ln>
        </p:spPr>
        <p:txBody>
          <a:bodyPr vert="horz" lIns="0" tIns="0" rIns="0" bIns="0" rtlCol="0">
            <a:normAutofit/>
          </a:bodyPr>
          <a:lstStyle/>
          <a:p>
            <a:pPr lvl="0"/>
            <a:r>
              <a:rPr lang="en-US" dirty="0"/>
              <a:t>First text level, bullet character 149</a:t>
            </a:r>
          </a:p>
          <a:p>
            <a:pPr lvl="1"/>
            <a:r>
              <a:rPr lang="en-US" dirty="0"/>
              <a:t>Second text level, bullet character 150</a:t>
            </a:r>
          </a:p>
          <a:p>
            <a:pPr lvl="2"/>
            <a:r>
              <a:rPr lang="en-US" dirty="0"/>
              <a:t>Third text level, bullet character 187</a:t>
            </a:r>
          </a:p>
          <a:p>
            <a:pPr lvl="3"/>
            <a:r>
              <a:rPr lang="en-US" dirty="0"/>
              <a:t>Fourth text level, bullet character Unicode 25E6</a:t>
            </a:r>
          </a:p>
          <a:p>
            <a:pPr lvl="4"/>
            <a:r>
              <a:rPr lang="en-US" dirty="0"/>
              <a:t>Fifth text level, bullet character 155</a:t>
            </a:r>
          </a:p>
        </p:txBody>
      </p:sp>
      <p:sp>
        <p:nvSpPr>
          <p:cNvPr id="2" name="Footer Placeholder 1"/>
          <p:cNvSpPr>
            <a:spLocks noGrp="1"/>
          </p:cNvSpPr>
          <p:nvPr>
            <p:ph type="ftr" sz="quarter" idx="3"/>
          </p:nvPr>
        </p:nvSpPr>
        <p:spPr>
          <a:xfrm>
            <a:off x="457200" y="6647688"/>
            <a:ext cx="2954335" cy="123111"/>
          </a:xfrm>
          <a:prstGeom prst="rect">
            <a:avLst/>
          </a:prstGeom>
          <a:ln>
            <a:noFill/>
          </a:ln>
        </p:spPr>
        <p:txBody>
          <a:bodyPr wrap="none" lIns="0" tIns="0" rIns="0" bIns="0" anchor="b" anchorCtr="0">
            <a:spAutoFit/>
          </a:bodyPr>
          <a:lstStyle>
            <a:lvl1pPr>
              <a:spcBef>
                <a:spcPts val="0"/>
              </a:spcBef>
              <a:defRPr lang="en-US" sz="800" b="0" i="0">
                <a:solidFill>
                  <a:schemeClr val="bg1"/>
                </a:solidFill>
                <a:latin typeface="Calibri"/>
                <a:ea typeface="Calibri"/>
                <a:cs typeface="Calibri"/>
              </a:defRPr>
            </a:lvl1pPr>
          </a:lstStyle>
          <a:p>
            <a:r>
              <a:rPr lang="en-US"/>
              <a:t>Copyright © 20XX American Institutes for Research. All rights reserved.</a:t>
            </a:r>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662" r:id="rId4"/>
    <p:sldLayoutId id="2147483702" r:id="rId5"/>
    <p:sldLayoutId id="2147483748" r:id="rId6"/>
    <p:sldLayoutId id="2147483774" r:id="rId7"/>
    <p:sldLayoutId id="2147483788" r:id="rId8"/>
    <p:sldLayoutId id="2147483785" r:id="rId9"/>
    <p:sldLayoutId id="2147483786" r:id="rId10"/>
    <p:sldLayoutId id="2147483801" r:id="rId11"/>
    <p:sldLayoutId id="2147483802" r:id="rId12"/>
    <p:sldLayoutId id="2147483803" r:id="rId13"/>
    <p:sldLayoutId id="2147483725" r:id="rId14"/>
    <p:sldLayoutId id="2147483809" r:id="rId15"/>
    <p:sldLayoutId id="2147483806" r:id="rId16"/>
    <p:sldLayoutId id="2147483775" r:id="rId17"/>
    <p:sldLayoutId id="2147483810" r:id="rId18"/>
  </p:sldLayoutIdLst>
  <p:hf hdr="0" dt="0"/>
  <p:txStyles>
    <p:titleStyle>
      <a:lvl1pPr algn="l" defTabSz="685800" rtl="0" eaLnBrk="1" latinLnBrk="0" hangingPunct="1">
        <a:lnSpc>
          <a:spcPct val="100000"/>
        </a:lnSpc>
        <a:spcBef>
          <a:spcPct val="0"/>
        </a:spcBef>
        <a:buNone/>
        <a:defRPr sz="3600" b="0" i="0" kern="1200" baseline="0">
          <a:solidFill>
            <a:schemeClr val="accent2"/>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4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4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4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Heil@air.org"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www.air.org/center/center-multi-system-solutions-opioid-epidemi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opioid.amfar.org/indicator/drugdeaths"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wonder.cdc.gov/mcd-icd1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normAutofit lnSpcReduction="10000"/>
          </a:bodyPr>
          <a:lstStyle/>
          <a:p>
            <a:r>
              <a:rPr lang="en-US" dirty="0"/>
              <a:t>June 18</a:t>
            </a:r>
            <a:r>
              <a:rPr lang="en-US" baseline="30000" dirty="0"/>
              <a:t>th</a:t>
            </a:r>
            <a:r>
              <a:rPr lang="en-US" dirty="0"/>
              <a:t> 2018</a:t>
            </a:r>
          </a:p>
        </p:txBody>
      </p:sp>
      <p:sp>
        <p:nvSpPr>
          <p:cNvPr id="4" name="Title 3"/>
          <p:cNvSpPr>
            <a:spLocks noGrp="1"/>
          </p:cNvSpPr>
          <p:nvPr>
            <p:ph type="title"/>
          </p:nvPr>
        </p:nvSpPr>
        <p:spPr/>
        <p:txBody>
          <a:bodyPr>
            <a:normAutofit fontScale="90000"/>
          </a:bodyPr>
          <a:lstStyle/>
          <a:p>
            <a:r>
              <a:rPr lang="en-US" dirty="0"/>
              <a:t>Using Data to Drive community-based approaches to the opioid crisis </a:t>
            </a:r>
            <a:br>
              <a:rPr lang="en-US" dirty="0"/>
            </a:br>
            <a:r>
              <a:rPr lang="en-US" sz="2200" i="1" dirty="0"/>
              <a:t>#</a:t>
            </a:r>
            <a:r>
              <a:rPr lang="en-US" sz="2200" i="1" dirty="0" err="1"/>
              <a:t>OpioidsData</a:t>
            </a:r>
            <a:endParaRPr lang="en-US" sz="2200" dirty="0"/>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28600"/>
            <a:ext cx="7620000" cy="762000"/>
          </a:xfrm>
        </p:spPr>
        <p:txBody>
          <a:bodyPr>
            <a:normAutofit/>
          </a:bodyPr>
          <a:lstStyle/>
          <a:p>
            <a:pPr algn="ctr"/>
            <a:r>
              <a:rPr lang="en-US" b="1" dirty="0">
                <a:solidFill>
                  <a:srgbClr val="1F497D"/>
                </a:solidFill>
              </a:rPr>
              <a:t>Scope of the Problem: 2012-2016</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70" y="990601"/>
            <a:ext cx="8360229"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47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4060" y="248048"/>
            <a:ext cx="8229600" cy="621326"/>
          </a:xfrm>
        </p:spPr>
        <p:txBody>
          <a:bodyPr>
            <a:normAutofit/>
          </a:bodyPr>
          <a:lstStyle/>
          <a:p>
            <a:r>
              <a:rPr lang="en-US" b="1" dirty="0">
                <a:solidFill>
                  <a:srgbClr val="1F497D"/>
                </a:solidFill>
              </a:rPr>
              <a:t>Scope of the Problem: 2017-2018</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69374"/>
            <a:ext cx="7795704" cy="599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43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848600" cy="1143000"/>
          </a:xfrm>
        </p:spPr>
        <p:txBody>
          <a:bodyPr>
            <a:normAutofit/>
          </a:bodyPr>
          <a:lstStyle/>
          <a:p>
            <a:pPr algn="ctr"/>
            <a:r>
              <a:rPr lang="en-US" b="1" dirty="0">
                <a:solidFill>
                  <a:srgbClr val="1F497D"/>
                </a:solidFill>
              </a:rPr>
              <a:t>    MDAO’s Multipronged Approach </a:t>
            </a:r>
          </a:p>
        </p:txBody>
      </p:sp>
      <p:pic>
        <p:nvPicPr>
          <p:cNvPr id="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1" y="5202592"/>
            <a:ext cx="1386551" cy="1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372532" y="1831709"/>
            <a:ext cx="1676400" cy="91057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639232" y="2151139"/>
            <a:ext cx="1143000" cy="369332"/>
          </a:xfrm>
          <a:prstGeom prst="rect">
            <a:avLst/>
          </a:prstGeom>
          <a:noFill/>
        </p:spPr>
        <p:txBody>
          <a:bodyPr wrap="square" rtlCol="0">
            <a:spAutoFit/>
          </a:bodyPr>
          <a:lstStyle/>
          <a:p>
            <a:r>
              <a:rPr lang="en-US" b="1" dirty="0">
                <a:solidFill>
                  <a:schemeClr val="bg1">
                    <a:lumMod val="95000"/>
                  </a:schemeClr>
                </a:solidFill>
              </a:rPr>
              <a:t>Education</a:t>
            </a:r>
          </a:p>
        </p:txBody>
      </p:sp>
      <p:sp>
        <p:nvSpPr>
          <p:cNvPr id="14" name="Oval 13"/>
          <p:cNvSpPr/>
          <p:nvPr/>
        </p:nvSpPr>
        <p:spPr>
          <a:xfrm>
            <a:off x="6047747" y="1831708"/>
            <a:ext cx="1676400" cy="910571"/>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093325" y="5334000"/>
            <a:ext cx="1572358" cy="895862"/>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299009" y="5275874"/>
            <a:ext cx="1574503" cy="895862"/>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2256641" y="3468574"/>
            <a:ext cx="1676400" cy="9144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6885948" y="3467117"/>
            <a:ext cx="1755531" cy="93093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6265304" y="2102327"/>
            <a:ext cx="1409700" cy="369332"/>
          </a:xfrm>
          <a:prstGeom prst="rect">
            <a:avLst/>
          </a:prstGeom>
          <a:noFill/>
        </p:spPr>
        <p:txBody>
          <a:bodyPr wrap="square" rtlCol="0">
            <a:spAutoFit/>
          </a:bodyPr>
          <a:lstStyle/>
          <a:p>
            <a:r>
              <a:rPr lang="en-US" b="1" dirty="0">
                <a:solidFill>
                  <a:schemeClr val="bg1">
                    <a:lumMod val="95000"/>
                  </a:schemeClr>
                </a:solidFill>
              </a:rPr>
              <a:t>Prevention</a:t>
            </a:r>
          </a:p>
        </p:txBody>
      </p:sp>
      <p:sp>
        <p:nvSpPr>
          <p:cNvPr id="31" name="TextBox 30"/>
          <p:cNvSpPr txBox="1"/>
          <p:nvPr/>
        </p:nvSpPr>
        <p:spPr>
          <a:xfrm>
            <a:off x="2417834" y="3739217"/>
            <a:ext cx="1354014" cy="369332"/>
          </a:xfrm>
          <a:prstGeom prst="rect">
            <a:avLst/>
          </a:prstGeom>
          <a:noFill/>
        </p:spPr>
        <p:txBody>
          <a:bodyPr wrap="square" rtlCol="0">
            <a:spAutoFit/>
          </a:bodyPr>
          <a:lstStyle/>
          <a:p>
            <a:r>
              <a:rPr lang="en-US" b="1" dirty="0">
                <a:solidFill>
                  <a:schemeClr val="bg1">
                    <a:lumMod val="95000"/>
                  </a:schemeClr>
                </a:solidFill>
              </a:rPr>
              <a:t>Legislation</a:t>
            </a:r>
          </a:p>
        </p:txBody>
      </p:sp>
      <p:sp>
        <p:nvSpPr>
          <p:cNvPr id="32" name="TextBox 31"/>
          <p:cNvSpPr txBox="1"/>
          <p:nvPr/>
        </p:nvSpPr>
        <p:spPr>
          <a:xfrm>
            <a:off x="7067550" y="3698548"/>
            <a:ext cx="1409700" cy="369332"/>
          </a:xfrm>
          <a:prstGeom prst="rect">
            <a:avLst/>
          </a:prstGeom>
          <a:noFill/>
        </p:spPr>
        <p:txBody>
          <a:bodyPr wrap="square" rtlCol="0">
            <a:spAutoFit/>
          </a:bodyPr>
          <a:lstStyle/>
          <a:p>
            <a:r>
              <a:rPr lang="en-US" b="1" dirty="0">
                <a:solidFill>
                  <a:schemeClr val="bg1">
                    <a:lumMod val="95000"/>
                  </a:schemeClr>
                </a:solidFill>
              </a:rPr>
              <a:t>Enforcement</a:t>
            </a:r>
          </a:p>
        </p:txBody>
      </p:sp>
      <p:sp>
        <p:nvSpPr>
          <p:cNvPr id="33" name="TextBox 32"/>
          <p:cNvSpPr txBox="1"/>
          <p:nvPr/>
        </p:nvSpPr>
        <p:spPr>
          <a:xfrm>
            <a:off x="3150475" y="5618706"/>
            <a:ext cx="1468315" cy="369332"/>
          </a:xfrm>
          <a:prstGeom prst="rect">
            <a:avLst/>
          </a:prstGeom>
          <a:noFill/>
        </p:spPr>
        <p:txBody>
          <a:bodyPr wrap="square" rtlCol="0">
            <a:spAutoFit/>
          </a:bodyPr>
          <a:lstStyle/>
          <a:p>
            <a:r>
              <a:rPr lang="en-US" b="1" dirty="0">
                <a:solidFill>
                  <a:schemeClr val="bg1">
                    <a:lumMod val="95000"/>
                  </a:schemeClr>
                </a:solidFill>
              </a:rPr>
              <a:t>Intervention</a:t>
            </a:r>
          </a:p>
        </p:txBody>
      </p:sp>
      <p:sp>
        <p:nvSpPr>
          <p:cNvPr id="34" name="TextBox 33"/>
          <p:cNvSpPr txBox="1"/>
          <p:nvPr/>
        </p:nvSpPr>
        <p:spPr>
          <a:xfrm>
            <a:off x="6496050" y="5597265"/>
            <a:ext cx="1276350" cy="369332"/>
          </a:xfrm>
          <a:prstGeom prst="rect">
            <a:avLst/>
          </a:prstGeom>
          <a:noFill/>
        </p:spPr>
        <p:txBody>
          <a:bodyPr wrap="square" rtlCol="0">
            <a:spAutoFit/>
          </a:bodyPr>
          <a:lstStyle/>
          <a:p>
            <a:r>
              <a:rPr lang="en-US" b="1" dirty="0">
                <a:solidFill>
                  <a:schemeClr val="bg1">
                    <a:lumMod val="95000"/>
                  </a:schemeClr>
                </a:solidFill>
              </a:rPr>
              <a:t>Treatment</a:t>
            </a:r>
          </a:p>
        </p:txBody>
      </p:sp>
      <p:pic>
        <p:nvPicPr>
          <p:cNvPr id="23"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684" y="3281568"/>
            <a:ext cx="1386551" cy="128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H="1">
            <a:off x="5715000" y="2667001"/>
            <a:ext cx="762000" cy="800117"/>
          </a:xfrm>
          <a:prstGeom prst="line">
            <a:avLst/>
          </a:prstGeom>
          <a:ln w="19050" cmpd="sng"/>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9" idx="2"/>
          </p:cNvCxnSpPr>
          <p:nvPr/>
        </p:nvCxnSpPr>
        <p:spPr>
          <a:xfrm>
            <a:off x="5948087" y="3923884"/>
            <a:ext cx="937860" cy="86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6" idx="1"/>
          </p:cNvCxnSpPr>
          <p:nvPr/>
        </p:nvCxnSpPr>
        <p:spPr>
          <a:xfrm flipH="1" flipV="1">
            <a:off x="5715001" y="4343400"/>
            <a:ext cx="814589" cy="10636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343400" y="4343400"/>
            <a:ext cx="609600" cy="10636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886201" y="3925774"/>
            <a:ext cx="84919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343400" y="2702706"/>
            <a:ext cx="705532" cy="72629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3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620000" cy="1143000"/>
          </a:xfrm>
        </p:spPr>
        <p:txBody>
          <a:bodyPr>
            <a:noAutofit/>
          </a:bodyPr>
          <a:lstStyle/>
          <a:p>
            <a:pPr algn="ctr"/>
            <a:r>
              <a:rPr lang="en-US" b="1" dirty="0">
                <a:solidFill>
                  <a:srgbClr val="1F497D"/>
                </a:solidFill>
              </a:rPr>
              <a:t>Scope of the Problem: </a:t>
            </a:r>
            <a:br>
              <a:rPr lang="en-US" b="1" dirty="0">
                <a:solidFill>
                  <a:srgbClr val="1F497D"/>
                </a:solidFill>
              </a:rPr>
            </a:br>
            <a:r>
              <a:rPr lang="en-US" b="1" dirty="0">
                <a:solidFill>
                  <a:srgbClr val="1F497D"/>
                </a:solidFill>
              </a:rPr>
              <a:t>Inside the Numbers</a:t>
            </a:r>
            <a:endParaRPr lang="en-US" dirty="0">
              <a:solidFill>
                <a:srgbClr val="1F497D"/>
              </a:solidFill>
            </a:endParaRPr>
          </a:p>
        </p:txBody>
      </p:sp>
      <p:pic>
        <p:nvPicPr>
          <p:cNvPr id="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176" y="5652267"/>
            <a:ext cx="1323825" cy="122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p:nvPr>
            <p:extLst/>
          </p:nvPr>
        </p:nvGraphicFramePr>
        <p:xfrm>
          <a:off x="2514600" y="1447800"/>
          <a:ext cx="6781800"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82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BF4E83-61DB-418F-A99F-17BC9BB58EF6}" type="slidenum">
              <a:rPr lang="en-US" smtClean="0"/>
              <a:pPr/>
              <a:t>14</a:t>
            </a:fld>
            <a:endParaRPr lang="en-US"/>
          </a:p>
        </p:txBody>
      </p:sp>
      <p:sp>
        <p:nvSpPr>
          <p:cNvPr id="2" name="Title 1"/>
          <p:cNvSpPr>
            <a:spLocks noGrp="1"/>
          </p:cNvSpPr>
          <p:nvPr>
            <p:ph type="title"/>
          </p:nvPr>
        </p:nvSpPr>
        <p:spPr>
          <a:xfrm>
            <a:off x="457200" y="1901370"/>
            <a:ext cx="8531352" cy="2021405"/>
          </a:xfrm>
        </p:spPr>
        <p:txBody>
          <a:bodyPr/>
          <a:lstStyle/>
          <a:p>
            <a:r>
              <a:rPr lang="en-US" dirty="0"/>
              <a:t>Panel Discussion</a:t>
            </a:r>
          </a:p>
        </p:txBody>
      </p:sp>
      <p:sp>
        <p:nvSpPr>
          <p:cNvPr id="3" name="Text Placeholder 2"/>
          <p:cNvSpPr>
            <a:spLocks noGrp="1"/>
          </p:cNvSpPr>
          <p:nvPr>
            <p:ph type="body" sz="quarter" idx="13"/>
          </p:nvPr>
        </p:nvSpPr>
        <p:spPr/>
        <p:txBody>
          <a:bodyPr>
            <a:normAutofit fontScale="92500" lnSpcReduction="20000"/>
          </a:bodyPr>
          <a:lstStyle/>
          <a:p>
            <a:r>
              <a:rPr lang="en-US" dirty="0"/>
              <a:t>Susan Heil, Principal Researcher, American Institutes for Research</a:t>
            </a:r>
          </a:p>
          <a:p>
            <a:r>
              <a:rPr lang="en-US" dirty="0"/>
              <a:t>Marian Ryan, District Attorney, Middlesex County, MA</a:t>
            </a:r>
          </a:p>
          <a:p>
            <a:r>
              <a:rPr lang="en-US" dirty="0"/>
              <a:t>Xavier “Laurence” Andrews, Executive Director, Prevention Alliance of Lauderdale, TN</a:t>
            </a:r>
          </a:p>
        </p:txBody>
      </p:sp>
    </p:spTree>
    <p:extLst>
      <p:ext uri="{BB962C8B-B14F-4D97-AF65-F5344CB8AC3E}">
        <p14:creationId xmlns:p14="http://schemas.microsoft.com/office/powerpoint/2010/main" val="98161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BF4E83-61DB-418F-A99F-17BC9BB58EF6}" type="slidenum">
              <a:rPr lang="en-US" smtClean="0"/>
              <a:pPr/>
              <a:t>15</a:t>
            </a:fld>
            <a:endParaRPr lang="en-US"/>
          </a:p>
        </p:txBody>
      </p:sp>
      <p:sp>
        <p:nvSpPr>
          <p:cNvPr id="2" name="Title 1"/>
          <p:cNvSpPr>
            <a:spLocks noGrp="1"/>
          </p:cNvSpPr>
          <p:nvPr>
            <p:ph type="title"/>
          </p:nvPr>
        </p:nvSpPr>
        <p:spPr>
          <a:xfrm>
            <a:off x="457200" y="1042416"/>
            <a:ext cx="8531352" cy="2237813"/>
          </a:xfrm>
        </p:spPr>
        <p:txBody>
          <a:bodyPr/>
          <a:lstStyle/>
          <a:p>
            <a:r>
              <a:rPr lang="en-US" dirty="0"/>
              <a:t>Question &amp; Answer Session</a:t>
            </a:r>
          </a:p>
        </p:txBody>
      </p:sp>
      <p:sp>
        <p:nvSpPr>
          <p:cNvPr id="3" name="Text Placeholder 2"/>
          <p:cNvSpPr>
            <a:spLocks noGrp="1"/>
          </p:cNvSpPr>
          <p:nvPr>
            <p:ph type="body" sz="quarter" idx="13"/>
          </p:nvPr>
        </p:nvSpPr>
        <p:spPr>
          <a:xfrm>
            <a:off x="457200" y="5312228"/>
            <a:ext cx="8531352" cy="667657"/>
          </a:xfrm>
        </p:spPr>
        <p:txBody>
          <a:bodyPr>
            <a:normAutofit/>
          </a:bodyPr>
          <a:lstStyle/>
          <a:p>
            <a:r>
              <a:rPr lang="en-US" dirty="0"/>
              <a:t>Susan Heil, Principal Researcher, American Institutes for Research</a:t>
            </a:r>
          </a:p>
        </p:txBody>
      </p:sp>
    </p:spTree>
    <p:extLst>
      <p:ext uri="{BB962C8B-B14F-4D97-AF65-F5344CB8AC3E}">
        <p14:creationId xmlns:p14="http://schemas.microsoft.com/office/powerpoint/2010/main" val="307254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2438" y="3193143"/>
            <a:ext cx="8556522" cy="1494971"/>
          </a:xfrm>
        </p:spPr>
        <p:txBody>
          <a:bodyPr/>
          <a:lstStyle/>
          <a:p>
            <a:r>
              <a:rPr lang="en-US" dirty="0"/>
              <a:t>Contact: Susan K. R. Heil</a:t>
            </a:r>
          </a:p>
          <a:p>
            <a:r>
              <a:rPr lang="en-US" dirty="0"/>
              <a:t>Principal researcher</a:t>
            </a:r>
          </a:p>
          <a:p>
            <a:r>
              <a:rPr lang="en-US">
                <a:hlinkClick r:id="rId3"/>
              </a:rPr>
              <a:t>SHeil</a:t>
            </a:r>
            <a:r>
              <a:rPr lang="en-US" dirty="0">
                <a:hlinkClick r:id="rId3"/>
              </a:rPr>
              <a:t>@air.org</a:t>
            </a:r>
            <a:endParaRPr lang="en-US" dirty="0"/>
          </a:p>
          <a:p>
            <a:r>
              <a:rPr lang="en-US" i="1" dirty="0"/>
              <a:t>Follow the conversation online with #</a:t>
            </a:r>
            <a:r>
              <a:rPr lang="en-US" i="1" dirty="0" err="1"/>
              <a:t>OpioidsData</a:t>
            </a:r>
            <a:endParaRPr lang="en-US" dirty="0"/>
          </a:p>
        </p:txBody>
      </p:sp>
      <p:sp>
        <p:nvSpPr>
          <p:cNvPr id="10" name="Footer Placeholder 9"/>
          <p:cNvSpPr>
            <a:spLocks noGrp="1"/>
          </p:cNvSpPr>
          <p:nvPr>
            <p:ph type="ftr" sz="quarter" idx="13"/>
          </p:nvPr>
        </p:nvSpPr>
        <p:spPr/>
        <p:txBody>
          <a:bodyPr/>
          <a:lstStyle/>
          <a:p>
            <a:r>
              <a:rPr lang="en-US"/>
              <a:t>Copyright © 20XX American Institutes for Research. All rights reserved.</a:t>
            </a:r>
          </a:p>
        </p:txBody>
      </p:sp>
      <p:sp>
        <p:nvSpPr>
          <p:cNvPr id="4" name="Title 3"/>
          <p:cNvSpPr>
            <a:spLocks noGrp="1"/>
          </p:cNvSpPr>
          <p:nvPr>
            <p:ph type="title"/>
          </p:nvPr>
        </p:nvSpPr>
        <p:spPr>
          <a:xfrm>
            <a:off x="457200" y="972457"/>
            <a:ext cx="8558784" cy="2017486"/>
          </a:xfrm>
        </p:spPr>
        <p:txBody>
          <a:bodyPr>
            <a:normAutofit fontScale="90000"/>
          </a:bodyPr>
          <a:lstStyle/>
          <a:p>
            <a:br>
              <a:rPr lang="en-US" dirty="0"/>
            </a:br>
            <a:br>
              <a:rPr lang="en-US" dirty="0"/>
            </a:br>
            <a:r>
              <a:rPr lang="en-US" dirty="0"/>
              <a:t>Learn more at AIR’s center for Multi-system solutions to the opioid epidemic:</a:t>
            </a:r>
            <a:br>
              <a:rPr lang="en-US" dirty="0"/>
            </a:br>
            <a:r>
              <a:rPr lang="en-US" dirty="0">
                <a:hlinkClick r:id="rId4"/>
              </a:rPr>
              <a:t>https://www.air.org/center/center-multi-system-solutions-opioid-epidemic</a:t>
            </a:r>
            <a:br>
              <a:rPr lang="en-US" dirty="0"/>
            </a:br>
            <a:br>
              <a:rPr lang="en-US" dirty="0"/>
            </a:br>
            <a:endParaRPr lang="en-US" dirty="0"/>
          </a:p>
        </p:txBody>
      </p:sp>
    </p:spTree>
    <p:extLst>
      <p:ext uri="{BB962C8B-B14F-4D97-AF65-F5344CB8AC3E}">
        <p14:creationId xmlns:p14="http://schemas.microsoft.com/office/powerpoint/2010/main" val="125201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BF4E83-61DB-418F-A99F-17BC9BB58EF6}" type="slidenum">
              <a:rPr lang="en-US" smtClean="0"/>
              <a:pPr/>
              <a:t>2</a:t>
            </a:fld>
            <a:endParaRPr lang="en-US"/>
          </a:p>
        </p:txBody>
      </p:sp>
      <p:sp>
        <p:nvSpPr>
          <p:cNvPr id="2" name="Title 1"/>
          <p:cNvSpPr>
            <a:spLocks noGrp="1"/>
          </p:cNvSpPr>
          <p:nvPr>
            <p:ph type="title"/>
          </p:nvPr>
        </p:nvSpPr>
        <p:spPr/>
        <p:txBody>
          <a:bodyPr/>
          <a:lstStyle/>
          <a:p>
            <a:r>
              <a:rPr lang="en-US" dirty="0"/>
              <a:t>Welcome </a:t>
            </a:r>
          </a:p>
        </p:txBody>
      </p:sp>
      <p:sp>
        <p:nvSpPr>
          <p:cNvPr id="3" name="Text Placeholder 2"/>
          <p:cNvSpPr>
            <a:spLocks noGrp="1"/>
          </p:cNvSpPr>
          <p:nvPr>
            <p:ph type="body" sz="quarter" idx="13"/>
          </p:nvPr>
        </p:nvSpPr>
        <p:spPr/>
        <p:txBody>
          <a:bodyPr>
            <a:normAutofit/>
          </a:bodyPr>
          <a:lstStyle/>
          <a:p>
            <a:r>
              <a:rPr lang="en-US" dirty="0"/>
              <a:t>Cheryl Vince, Senior Vice President and Institute Fellow, </a:t>
            </a:r>
          </a:p>
          <a:p>
            <a:r>
              <a:rPr lang="en-US" dirty="0"/>
              <a:t>American Institutes for Research</a:t>
            </a:r>
          </a:p>
        </p:txBody>
      </p:sp>
    </p:spTree>
    <p:extLst>
      <p:ext uri="{BB962C8B-B14F-4D97-AF65-F5344CB8AC3E}">
        <p14:creationId xmlns:p14="http://schemas.microsoft.com/office/powerpoint/2010/main" val="341363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BF4E83-61DB-418F-A99F-17BC9BB58EF6}" type="slidenum">
              <a:rPr lang="en-US" smtClean="0"/>
              <a:pPr/>
              <a:t>3</a:t>
            </a:fld>
            <a:endParaRPr lang="en-US"/>
          </a:p>
        </p:txBody>
      </p:sp>
      <p:sp>
        <p:nvSpPr>
          <p:cNvPr id="2" name="Title 1"/>
          <p:cNvSpPr>
            <a:spLocks noGrp="1"/>
          </p:cNvSpPr>
          <p:nvPr>
            <p:ph type="title"/>
          </p:nvPr>
        </p:nvSpPr>
        <p:spPr/>
        <p:txBody>
          <a:bodyPr/>
          <a:lstStyle/>
          <a:p>
            <a:r>
              <a:rPr lang="en-US" dirty="0"/>
              <a:t>Opening Remarks </a:t>
            </a:r>
          </a:p>
        </p:txBody>
      </p:sp>
      <p:sp>
        <p:nvSpPr>
          <p:cNvPr id="3" name="Text Placeholder 2"/>
          <p:cNvSpPr>
            <a:spLocks noGrp="1"/>
          </p:cNvSpPr>
          <p:nvPr>
            <p:ph type="body" sz="quarter" idx="13"/>
          </p:nvPr>
        </p:nvSpPr>
        <p:spPr/>
        <p:txBody>
          <a:bodyPr>
            <a:normAutofit/>
          </a:bodyPr>
          <a:lstStyle/>
          <a:p>
            <a:r>
              <a:rPr lang="en-US" dirty="0"/>
              <a:t>Avenel Joseph, Ph.D., Director of Policy and Oversight</a:t>
            </a:r>
          </a:p>
          <a:p>
            <a:r>
              <a:rPr lang="en-US" dirty="0"/>
              <a:t>Office of Senator Edward Markey</a:t>
            </a:r>
          </a:p>
        </p:txBody>
      </p:sp>
    </p:spTree>
    <p:extLst>
      <p:ext uri="{BB962C8B-B14F-4D97-AF65-F5344CB8AC3E}">
        <p14:creationId xmlns:p14="http://schemas.microsoft.com/office/powerpoint/2010/main" val="67735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BF4E83-61DB-418F-A99F-17BC9BB58EF6}" type="slidenum">
              <a:rPr lang="en-US" smtClean="0"/>
              <a:pPr/>
              <a:t>4</a:t>
            </a:fld>
            <a:endParaRPr lang="en-US"/>
          </a:p>
        </p:txBody>
      </p:sp>
      <p:sp>
        <p:nvSpPr>
          <p:cNvPr id="2" name="Title 1"/>
          <p:cNvSpPr>
            <a:spLocks noGrp="1"/>
          </p:cNvSpPr>
          <p:nvPr>
            <p:ph type="title"/>
          </p:nvPr>
        </p:nvSpPr>
        <p:spPr>
          <a:xfrm>
            <a:off x="457200" y="1901370"/>
            <a:ext cx="8531352" cy="2021405"/>
          </a:xfrm>
        </p:spPr>
        <p:txBody>
          <a:bodyPr/>
          <a:lstStyle/>
          <a:p>
            <a:r>
              <a:rPr lang="en-US" dirty="0"/>
              <a:t>Panel Discussion</a:t>
            </a:r>
          </a:p>
        </p:txBody>
      </p:sp>
      <p:sp>
        <p:nvSpPr>
          <p:cNvPr id="3" name="Text Placeholder 2"/>
          <p:cNvSpPr>
            <a:spLocks noGrp="1"/>
          </p:cNvSpPr>
          <p:nvPr>
            <p:ph type="body" sz="quarter" idx="13"/>
          </p:nvPr>
        </p:nvSpPr>
        <p:spPr/>
        <p:txBody>
          <a:bodyPr>
            <a:normAutofit fontScale="92500" lnSpcReduction="20000"/>
          </a:bodyPr>
          <a:lstStyle/>
          <a:p>
            <a:r>
              <a:rPr lang="en-US" dirty="0"/>
              <a:t>Susan Heil, Principal Researcher, American Institutes for Research</a:t>
            </a:r>
          </a:p>
          <a:p>
            <a:r>
              <a:rPr lang="en-US" dirty="0"/>
              <a:t>Marian Ryan, District Attorney, Middlesex County, MA</a:t>
            </a:r>
          </a:p>
          <a:p>
            <a:r>
              <a:rPr lang="en-US" dirty="0"/>
              <a:t>Xavier “Laurence” Andrews, Executive Director, Prevention Alliance of Lauderdale, TN</a:t>
            </a:r>
          </a:p>
        </p:txBody>
      </p:sp>
    </p:spTree>
    <p:extLst>
      <p:ext uri="{BB962C8B-B14F-4D97-AF65-F5344CB8AC3E}">
        <p14:creationId xmlns:p14="http://schemas.microsoft.com/office/powerpoint/2010/main" val="214031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Drug-related Mortality, 2010 and 2016</a:t>
            </a:r>
          </a:p>
        </p:txBody>
      </p:sp>
      <p:sp>
        <p:nvSpPr>
          <p:cNvPr id="2" name="Slide Number Placeholder 1"/>
          <p:cNvSpPr>
            <a:spLocks noGrp="1"/>
          </p:cNvSpPr>
          <p:nvPr>
            <p:ph type="sldNum" sz="quarter" idx="12"/>
          </p:nvPr>
        </p:nvSpPr>
        <p:spPr/>
        <p:txBody>
          <a:bodyPr/>
          <a:lstStyle/>
          <a:p>
            <a:fld id="{99A20822-4A49-4D36-86E3-300BA48D3F00}" type="slidenum">
              <a:rPr lang="en-US" smtClean="0"/>
              <a:pPr/>
              <a:t>5</a:t>
            </a:fld>
            <a:endParaRPr lang="en-US" dirty="0"/>
          </a:p>
        </p:txBody>
      </p:sp>
      <p:sp>
        <p:nvSpPr>
          <p:cNvPr id="9" name="Text Placeholder 8"/>
          <p:cNvSpPr>
            <a:spLocks noGrp="1"/>
          </p:cNvSpPr>
          <p:nvPr>
            <p:ph type="body" sz="quarter" idx="13"/>
          </p:nvPr>
        </p:nvSpPr>
        <p:spPr>
          <a:xfrm>
            <a:off x="457200" y="6135624"/>
            <a:ext cx="11338560" cy="192024"/>
          </a:xfrm>
        </p:spPr>
        <p:txBody>
          <a:bodyPr/>
          <a:lstStyle/>
          <a:p>
            <a:endParaRPr lang="en-US" dirty="0"/>
          </a:p>
          <a:p>
            <a:r>
              <a:rPr lang="en-US" dirty="0"/>
              <a:t>Source: Maps generated through the amfAR Opioid and Health Indicators database:  </a:t>
            </a:r>
            <a:r>
              <a:rPr lang="en-US" dirty="0">
                <a:hlinkClick r:id="rId3"/>
              </a:rPr>
              <a:t>http://opioid.amfar.org/indicator/drugdeaths</a:t>
            </a:r>
            <a:r>
              <a:rPr lang="en-US" dirty="0"/>
              <a:t> based on CDC Wonder data: Centers for Disease Control and Prevention, National Center for Health Statistics. About Multiple Cause of Death 1999-2016. CDC WONDER Online Database, released December 2017..</a:t>
            </a:r>
          </a:p>
        </p:txBody>
      </p:sp>
      <p:pic>
        <p:nvPicPr>
          <p:cNvPr id="20" name="Content Placeholder 19">
            <a:extLst>
              <a:ext uri="{FF2B5EF4-FFF2-40B4-BE49-F238E27FC236}">
                <a16:creationId xmlns:a16="http://schemas.microsoft.com/office/drawing/2014/main" id="{FA8047DE-4BC0-4996-9A6E-91CC7B0CE6A8}"/>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148799" y="1778522"/>
            <a:ext cx="5817606" cy="3566160"/>
          </a:xfrm>
        </p:spPr>
      </p:pic>
      <p:sp>
        <p:nvSpPr>
          <p:cNvPr id="23" name="TextBox 22">
            <a:extLst>
              <a:ext uri="{FF2B5EF4-FFF2-40B4-BE49-F238E27FC236}">
                <a16:creationId xmlns:a16="http://schemas.microsoft.com/office/drawing/2014/main" id="{AA2CE591-9742-434F-A537-5F13CCB4A4BF}"/>
              </a:ext>
            </a:extLst>
          </p:cNvPr>
          <p:cNvSpPr txBox="1"/>
          <p:nvPr/>
        </p:nvSpPr>
        <p:spPr>
          <a:xfrm>
            <a:off x="4241786" y="1937019"/>
            <a:ext cx="806631" cy="461665"/>
          </a:xfrm>
          <a:prstGeom prst="rect">
            <a:avLst/>
          </a:prstGeom>
          <a:noFill/>
        </p:spPr>
        <p:txBody>
          <a:bodyPr wrap="none" rtlCol="0">
            <a:spAutoFit/>
          </a:bodyPr>
          <a:lstStyle/>
          <a:p>
            <a:r>
              <a:rPr lang="en-US" sz="2400" b="1" dirty="0"/>
              <a:t>2010</a:t>
            </a:r>
          </a:p>
        </p:txBody>
      </p:sp>
      <p:grpSp>
        <p:nvGrpSpPr>
          <p:cNvPr id="5" name="Group 4">
            <a:extLst>
              <a:ext uri="{FF2B5EF4-FFF2-40B4-BE49-F238E27FC236}">
                <a16:creationId xmlns:a16="http://schemas.microsoft.com/office/drawing/2014/main" id="{3CFE46BB-1805-49B5-BFB6-1C5D3A68C58C}"/>
              </a:ext>
            </a:extLst>
          </p:cNvPr>
          <p:cNvGrpSpPr/>
          <p:nvPr/>
        </p:nvGrpSpPr>
        <p:grpSpPr>
          <a:xfrm>
            <a:off x="5836404" y="1937019"/>
            <a:ext cx="5959356" cy="3574090"/>
            <a:chOff x="5836404" y="1937019"/>
            <a:chExt cx="5959356" cy="3574090"/>
          </a:xfrm>
        </p:grpSpPr>
        <p:pic>
          <p:nvPicPr>
            <p:cNvPr id="22" name="Picture 21">
              <a:extLst>
                <a:ext uri="{FF2B5EF4-FFF2-40B4-BE49-F238E27FC236}">
                  <a16:creationId xmlns:a16="http://schemas.microsoft.com/office/drawing/2014/main" id="{6C019CF3-5772-449A-A6BC-FC56AF3E9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404" y="1937019"/>
              <a:ext cx="5959356" cy="3574090"/>
            </a:xfrm>
            <a:prstGeom prst="rect">
              <a:avLst/>
            </a:prstGeom>
          </p:spPr>
        </p:pic>
        <p:sp>
          <p:nvSpPr>
            <p:cNvPr id="24" name="TextBox 23">
              <a:extLst>
                <a:ext uri="{FF2B5EF4-FFF2-40B4-BE49-F238E27FC236}">
                  <a16:creationId xmlns:a16="http://schemas.microsoft.com/office/drawing/2014/main" id="{CF2AEF97-09A1-4764-B747-C085AD7B030E}"/>
                </a:ext>
              </a:extLst>
            </p:cNvPr>
            <p:cNvSpPr txBox="1"/>
            <p:nvPr/>
          </p:nvSpPr>
          <p:spPr>
            <a:xfrm>
              <a:off x="10059392" y="1937019"/>
              <a:ext cx="806631" cy="461665"/>
            </a:xfrm>
            <a:prstGeom prst="rect">
              <a:avLst/>
            </a:prstGeom>
            <a:noFill/>
          </p:spPr>
          <p:txBody>
            <a:bodyPr wrap="square" rtlCol="0">
              <a:spAutoFit/>
            </a:bodyPr>
            <a:lstStyle/>
            <a:p>
              <a:r>
                <a:rPr lang="en-US" sz="2400" b="1" dirty="0"/>
                <a:t>2016</a:t>
              </a:r>
            </a:p>
          </p:txBody>
        </p:sp>
      </p:grpSp>
      <p:grpSp>
        <p:nvGrpSpPr>
          <p:cNvPr id="19" name="Group 18">
            <a:extLst>
              <a:ext uri="{FF2B5EF4-FFF2-40B4-BE49-F238E27FC236}">
                <a16:creationId xmlns:a16="http://schemas.microsoft.com/office/drawing/2014/main" id="{90377934-374D-449E-A7CE-FD77AE15FC69}"/>
              </a:ext>
            </a:extLst>
          </p:cNvPr>
          <p:cNvGrpSpPr/>
          <p:nvPr/>
        </p:nvGrpSpPr>
        <p:grpSpPr>
          <a:xfrm>
            <a:off x="1997644" y="5482956"/>
            <a:ext cx="7074965" cy="486241"/>
            <a:chOff x="308544" y="5482956"/>
            <a:chExt cx="7074965" cy="486241"/>
          </a:xfrm>
        </p:grpSpPr>
        <p:pic>
          <p:nvPicPr>
            <p:cNvPr id="7" name="Picture 6">
              <a:extLst>
                <a:ext uri="{FF2B5EF4-FFF2-40B4-BE49-F238E27FC236}">
                  <a16:creationId xmlns:a16="http://schemas.microsoft.com/office/drawing/2014/main" id="{48040B51-FA44-46D2-927B-FDC15B79D2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544" y="5489095"/>
              <a:ext cx="1516511" cy="480102"/>
            </a:xfrm>
            <a:prstGeom prst="rect">
              <a:avLst/>
            </a:prstGeom>
          </p:spPr>
        </p:pic>
        <p:pic>
          <p:nvPicPr>
            <p:cNvPr id="10" name="Picture 9">
              <a:extLst>
                <a:ext uri="{FF2B5EF4-FFF2-40B4-BE49-F238E27FC236}">
                  <a16:creationId xmlns:a16="http://schemas.microsoft.com/office/drawing/2014/main" id="{D855AF1C-ADE4-470C-8E05-D5FB58779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6090" y="5489095"/>
              <a:ext cx="1516511" cy="449619"/>
            </a:xfrm>
            <a:prstGeom prst="rect">
              <a:avLst/>
            </a:prstGeom>
          </p:spPr>
        </p:pic>
        <p:pic>
          <p:nvPicPr>
            <p:cNvPr id="12" name="Picture 11">
              <a:extLst>
                <a:ext uri="{FF2B5EF4-FFF2-40B4-BE49-F238E27FC236}">
                  <a16:creationId xmlns:a16="http://schemas.microsoft.com/office/drawing/2014/main" id="{CB1397DD-E976-43F0-BA88-DFAB0F05F2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3042" y="5489095"/>
              <a:ext cx="1371719" cy="480102"/>
            </a:xfrm>
            <a:prstGeom prst="rect">
              <a:avLst/>
            </a:prstGeom>
          </p:spPr>
        </p:pic>
        <p:pic>
          <p:nvPicPr>
            <p:cNvPr id="14" name="Picture 13">
              <a:extLst>
                <a:ext uri="{FF2B5EF4-FFF2-40B4-BE49-F238E27FC236}">
                  <a16:creationId xmlns:a16="http://schemas.microsoft.com/office/drawing/2014/main" id="{7247AA31-5782-455F-A5E1-CBAE98DD42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8643" y="5489095"/>
              <a:ext cx="1371719" cy="426757"/>
            </a:xfrm>
            <a:prstGeom prst="rect">
              <a:avLst/>
            </a:prstGeom>
          </p:spPr>
        </p:pic>
        <p:pic>
          <p:nvPicPr>
            <p:cNvPr id="16" name="Picture 15">
              <a:extLst>
                <a:ext uri="{FF2B5EF4-FFF2-40B4-BE49-F238E27FC236}">
                  <a16:creationId xmlns:a16="http://schemas.microsoft.com/office/drawing/2014/main" id="{F7DD7515-F9B6-41F9-83BB-99298604A8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4244" y="5485284"/>
              <a:ext cx="1364098" cy="434378"/>
            </a:xfrm>
            <a:prstGeom prst="rect">
              <a:avLst/>
            </a:prstGeom>
          </p:spPr>
        </p:pic>
        <p:pic>
          <p:nvPicPr>
            <p:cNvPr id="18" name="Picture 17">
              <a:extLst>
                <a:ext uri="{FF2B5EF4-FFF2-40B4-BE49-F238E27FC236}">
                  <a16:creationId xmlns:a16="http://schemas.microsoft.com/office/drawing/2014/main" id="{277FB197-C7FC-49F4-8BE9-2AE1E263F7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1790" y="5482956"/>
              <a:ext cx="1371719" cy="464860"/>
            </a:xfrm>
            <a:prstGeom prst="rect">
              <a:avLst/>
            </a:prstGeom>
          </p:spPr>
        </p:pic>
      </p:grpSp>
      <p:sp>
        <p:nvSpPr>
          <p:cNvPr id="21" name="TextBox 20">
            <a:extLst>
              <a:ext uri="{FF2B5EF4-FFF2-40B4-BE49-F238E27FC236}">
                <a16:creationId xmlns:a16="http://schemas.microsoft.com/office/drawing/2014/main" id="{F1DA2835-5D65-4E97-92C4-A168DFA6B875}"/>
              </a:ext>
            </a:extLst>
          </p:cNvPr>
          <p:cNvSpPr txBox="1"/>
          <p:nvPr/>
        </p:nvSpPr>
        <p:spPr>
          <a:xfrm>
            <a:off x="3193061" y="1298045"/>
            <a:ext cx="5821081" cy="646331"/>
          </a:xfrm>
          <a:prstGeom prst="rect">
            <a:avLst/>
          </a:prstGeom>
          <a:noFill/>
        </p:spPr>
        <p:txBody>
          <a:bodyPr wrap="none" rtlCol="0">
            <a:spAutoFit/>
          </a:bodyPr>
          <a:lstStyle/>
          <a:p>
            <a:r>
              <a:rPr lang="en-US" b="1" dirty="0"/>
              <a:t>Number of deaths from prescription or illicit drug poisoning</a:t>
            </a:r>
          </a:p>
          <a:p>
            <a:endParaRPr lang="en-US" dirty="0"/>
          </a:p>
        </p:txBody>
      </p:sp>
    </p:spTree>
    <p:extLst>
      <p:ext uri="{BB962C8B-B14F-4D97-AF65-F5344CB8AC3E}">
        <p14:creationId xmlns:p14="http://schemas.microsoft.com/office/powerpoint/2010/main" val="352278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697497-C285-4D0C-A27F-093083D4CD0F}"/>
              </a:ext>
            </a:extLst>
          </p:cNvPr>
          <p:cNvSpPr>
            <a:spLocks noGrp="1"/>
          </p:cNvSpPr>
          <p:nvPr>
            <p:ph type="title"/>
          </p:nvPr>
        </p:nvSpPr>
        <p:spPr/>
        <p:txBody>
          <a:bodyPr/>
          <a:lstStyle/>
          <a:p>
            <a:r>
              <a:rPr lang="en-US" dirty="0"/>
              <a:t>Opioid-involved drug poisoning deaths</a:t>
            </a:r>
          </a:p>
        </p:txBody>
      </p:sp>
      <p:sp>
        <p:nvSpPr>
          <p:cNvPr id="8" name="Content Placeholder 7">
            <a:extLst>
              <a:ext uri="{FF2B5EF4-FFF2-40B4-BE49-F238E27FC236}">
                <a16:creationId xmlns:a16="http://schemas.microsoft.com/office/drawing/2014/main" id="{A7C68700-BB7F-4D33-A27C-6F328CF53468}"/>
              </a:ext>
            </a:extLst>
          </p:cNvPr>
          <p:cNvSpPr>
            <a:spLocks noGrp="1"/>
          </p:cNvSpPr>
          <p:nvPr>
            <p:ph sz="quarter" idx="18"/>
          </p:nvPr>
        </p:nvSpPr>
        <p:spPr/>
        <p:txBody>
          <a:bodyPr/>
          <a:lstStyle/>
          <a:p>
            <a:pPr marL="0" lvl="0" indent="0">
              <a:buNone/>
            </a:pPr>
            <a:endParaRPr lang="en-US" dirty="0"/>
          </a:p>
          <a:p>
            <a:pPr marL="0" lvl="0" indent="0">
              <a:buNone/>
            </a:pPr>
            <a:r>
              <a:rPr lang="en-US" dirty="0"/>
              <a:t>Between 2010 and 2016:</a:t>
            </a:r>
          </a:p>
          <a:p>
            <a:pPr>
              <a:buFont typeface="Arial" panose="020B0604020202020204" pitchFamily="34" charset="0"/>
              <a:buChar char="•"/>
            </a:pPr>
            <a:r>
              <a:rPr lang="en-US" dirty="0"/>
              <a:t>The number of U.S. opioid-related deaths has doubled: 42,249 vs. 21,089</a:t>
            </a:r>
          </a:p>
          <a:p>
            <a:pPr>
              <a:buFont typeface="Arial" panose="020B0604020202020204" pitchFamily="34" charset="0"/>
              <a:buChar char="•"/>
            </a:pPr>
            <a:r>
              <a:rPr lang="en-US" dirty="0"/>
              <a:t>The age-adjusted opioid-related death rate has doubled: 13.3 vs. 6.8 (per 100,000)</a:t>
            </a:r>
          </a:p>
          <a:p>
            <a:pPr>
              <a:buFont typeface="Arial" panose="020B0604020202020204" pitchFamily="34" charset="0"/>
              <a:buChar char="•"/>
            </a:pPr>
            <a:r>
              <a:rPr lang="en-US" dirty="0"/>
              <a:t>Opioid-related deaths by opioid drug type have dramatically changed</a:t>
            </a:r>
          </a:p>
          <a:p>
            <a:endParaRPr lang="en-US" dirty="0"/>
          </a:p>
        </p:txBody>
      </p:sp>
      <p:pic>
        <p:nvPicPr>
          <p:cNvPr id="11" name="Content Placeholder 10">
            <a:extLst>
              <a:ext uri="{FF2B5EF4-FFF2-40B4-BE49-F238E27FC236}">
                <a16:creationId xmlns:a16="http://schemas.microsoft.com/office/drawing/2014/main" id="{E3927F47-8107-4BDE-85D2-6E7587D0C891}"/>
              </a:ext>
            </a:extLst>
          </p:cNvPr>
          <p:cNvPicPr>
            <a:picLocks noGrp="1" noChangeAspect="1"/>
          </p:cNvPicPr>
          <p:nvPr>
            <p:ph sz="quarter" idx="19"/>
          </p:nvPr>
        </p:nvPicPr>
        <p:blipFill>
          <a:blip r:embed="rId2">
            <a:extLst>
              <a:ext uri="{28A0092B-C50C-407E-A947-70E740481C1C}">
                <a14:useLocalDpi xmlns:a14="http://schemas.microsoft.com/office/drawing/2010/main" val="0"/>
              </a:ext>
            </a:extLst>
          </a:blip>
          <a:stretch>
            <a:fillRect/>
          </a:stretch>
        </p:blipFill>
        <p:spPr>
          <a:xfrm>
            <a:off x="6077744" y="2084069"/>
            <a:ext cx="5867400" cy="3447098"/>
          </a:xfrm>
        </p:spPr>
      </p:pic>
      <p:sp>
        <p:nvSpPr>
          <p:cNvPr id="7" name="Text Placeholder 6">
            <a:extLst>
              <a:ext uri="{FF2B5EF4-FFF2-40B4-BE49-F238E27FC236}">
                <a16:creationId xmlns:a16="http://schemas.microsoft.com/office/drawing/2014/main" id="{5663BC7D-E290-447C-BF26-273A79CA1A28}"/>
              </a:ext>
            </a:extLst>
          </p:cNvPr>
          <p:cNvSpPr>
            <a:spLocks noGrp="1"/>
          </p:cNvSpPr>
          <p:nvPr>
            <p:ph type="body" sz="quarter" idx="13"/>
          </p:nvPr>
        </p:nvSpPr>
        <p:spPr/>
        <p:txBody>
          <a:bodyPr/>
          <a:lstStyle/>
          <a:p>
            <a:r>
              <a:rPr lang="en-US" dirty="0"/>
              <a:t>Source: National Center for Health Statistics, National Vital Statistics System, Mortality</a:t>
            </a:r>
          </a:p>
        </p:txBody>
      </p:sp>
      <p:sp>
        <p:nvSpPr>
          <p:cNvPr id="5" name="Slide Number Placeholder 4">
            <a:extLst>
              <a:ext uri="{FF2B5EF4-FFF2-40B4-BE49-F238E27FC236}">
                <a16:creationId xmlns:a16="http://schemas.microsoft.com/office/drawing/2014/main" id="{5C39F31D-3AE1-4784-AD79-69F7C5910A89}"/>
              </a:ext>
            </a:extLst>
          </p:cNvPr>
          <p:cNvSpPr>
            <a:spLocks noGrp="1"/>
          </p:cNvSpPr>
          <p:nvPr>
            <p:ph type="sldNum" sz="quarter" idx="20"/>
          </p:nvPr>
        </p:nvSpPr>
        <p:spPr/>
        <p:txBody>
          <a:bodyPr/>
          <a:lstStyle/>
          <a:p>
            <a:fld id="{99A20822-4A49-4D36-86E3-300BA48D3F00}" type="slidenum">
              <a:rPr lang="en-US" smtClean="0">
                <a:solidFill>
                  <a:srgbClr val="FFFFFF"/>
                </a:solidFill>
              </a:rPr>
              <a:pPr/>
              <a:t>6</a:t>
            </a:fld>
            <a:endParaRPr lang="en-US" dirty="0">
              <a:solidFill>
                <a:srgbClr val="FFFFFF"/>
              </a:solidFill>
            </a:endParaRPr>
          </a:p>
        </p:txBody>
      </p:sp>
      <p:sp>
        <p:nvSpPr>
          <p:cNvPr id="12" name="TextBox 11">
            <a:extLst>
              <a:ext uri="{FF2B5EF4-FFF2-40B4-BE49-F238E27FC236}">
                <a16:creationId xmlns:a16="http://schemas.microsoft.com/office/drawing/2014/main" id="{E2911922-1D6F-4283-9100-C45EE4E63AD9}"/>
              </a:ext>
            </a:extLst>
          </p:cNvPr>
          <p:cNvSpPr txBox="1"/>
          <p:nvPr/>
        </p:nvSpPr>
        <p:spPr>
          <a:xfrm>
            <a:off x="6077744" y="1346200"/>
            <a:ext cx="5992336" cy="646331"/>
          </a:xfrm>
          <a:prstGeom prst="rect">
            <a:avLst/>
          </a:prstGeom>
          <a:noFill/>
        </p:spPr>
        <p:txBody>
          <a:bodyPr wrap="square" rtlCol="0">
            <a:spAutoFit/>
          </a:bodyPr>
          <a:lstStyle/>
          <a:p>
            <a:r>
              <a:rPr lang="en-US" b="1" dirty="0"/>
              <a:t>Age-adjusted drug overdose death rates, by opioid category: United States, 1999–2016</a:t>
            </a:r>
          </a:p>
        </p:txBody>
      </p:sp>
      <p:sp>
        <p:nvSpPr>
          <p:cNvPr id="13" name="Text Placeholder 6">
            <a:extLst>
              <a:ext uri="{FF2B5EF4-FFF2-40B4-BE49-F238E27FC236}">
                <a16:creationId xmlns:a16="http://schemas.microsoft.com/office/drawing/2014/main" id="{4CD3A0AC-FC99-4411-A312-FB814415A66E}"/>
              </a:ext>
            </a:extLst>
          </p:cNvPr>
          <p:cNvSpPr txBox="1">
            <a:spLocks/>
          </p:cNvSpPr>
          <p:nvPr/>
        </p:nvSpPr>
        <p:spPr>
          <a:xfrm>
            <a:off x="6119876" y="5663852"/>
            <a:ext cx="5825268" cy="471771"/>
          </a:xfrm>
          <a:prstGeom prst="rect">
            <a:avLst/>
          </a:prstGeom>
          <a:ln>
            <a:noFill/>
          </a:ln>
        </p:spPr>
        <p:txBody>
          <a:bodyPr vert="horz" lIns="0" tIns="0" rIns="0" bIns="0" rtlCol="0"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b="0" i="0" kern="1200">
                <a:solidFill>
                  <a:schemeClr val="tx1"/>
                </a:solidFill>
                <a:latin typeface="+mn-lt"/>
                <a:ea typeface="Calibri"/>
                <a:cs typeface="Calibri"/>
              </a:defRPr>
            </a:lvl1pPr>
            <a:lvl2pPr marL="258366" marR="0" indent="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750" b="0" i="0" kern="1200">
                <a:solidFill>
                  <a:schemeClr val="tx1"/>
                </a:solidFill>
                <a:latin typeface="+mn-lt"/>
                <a:ea typeface="Calibri"/>
                <a:cs typeface="Calibri"/>
              </a:defRPr>
            </a:lvl2pPr>
            <a:lvl3pPr marL="480060" marR="0" indent="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750" b="0" i="0" kern="1200">
                <a:solidFill>
                  <a:schemeClr val="tx1"/>
                </a:solidFill>
                <a:latin typeface="+mn-lt"/>
                <a:ea typeface="Calibri"/>
                <a:cs typeface="Calibri"/>
              </a:defRPr>
            </a:lvl3pPr>
            <a:lvl4pPr marL="720090" marR="0" indent="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750" b="0" i="0" kern="1200">
                <a:solidFill>
                  <a:schemeClr val="tx1"/>
                </a:solidFill>
                <a:latin typeface="+mn-lt"/>
                <a:ea typeface="Calibri"/>
                <a:cs typeface="Calibri"/>
              </a:defRPr>
            </a:lvl4pPr>
            <a:lvl5pPr marL="960120" marR="0" indent="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75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Reprinted from: </a:t>
            </a:r>
            <a:r>
              <a:rPr lang="en-US" dirty="0" err="1"/>
              <a:t>Hedegaard</a:t>
            </a:r>
            <a:r>
              <a:rPr lang="en-US" dirty="0"/>
              <a:t> H, Warner M, </a:t>
            </a:r>
            <a:r>
              <a:rPr lang="en-US" dirty="0" err="1"/>
              <a:t>Miniño</a:t>
            </a:r>
            <a:r>
              <a:rPr lang="en-US" dirty="0"/>
              <a:t> AM. Drug overdose deaths in the United States, 1999–2016. NCHS Data Brief, no 294. Hyattsville, MD: National Center for Health Statistics. 2017.</a:t>
            </a:r>
          </a:p>
        </p:txBody>
      </p:sp>
    </p:spTree>
    <p:extLst>
      <p:ext uri="{BB962C8B-B14F-4D97-AF65-F5344CB8AC3E}">
        <p14:creationId xmlns:p14="http://schemas.microsoft.com/office/powerpoint/2010/main" val="20191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a:t>Defining Local Strategies to Prevent and Reduce Misuse 	</a:t>
            </a:r>
          </a:p>
        </p:txBody>
      </p:sp>
      <p:sp>
        <p:nvSpPr>
          <p:cNvPr id="16" name="Text Placeholder 15"/>
          <p:cNvSpPr>
            <a:spLocks noGrp="1"/>
          </p:cNvSpPr>
          <p:nvPr>
            <p:ph type="body" sz="quarter" idx="13"/>
          </p:nvPr>
        </p:nvSpPr>
        <p:spPr/>
        <p:txBody>
          <a:bodyPr>
            <a:normAutofit fontScale="92500" lnSpcReduction="10000"/>
          </a:bodyPr>
          <a:lstStyle/>
          <a:p>
            <a:r>
              <a:rPr lang="en-US" dirty="0"/>
              <a:t>Multi-disciplinary steering committee</a:t>
            </a:r>
          </a:p>
          <a:p>
            <a:r>
              <a:rPr lang="en-US" dirty="0"/>
              <a:t>Examine local data across systems to identify pressing problems</a:t>
            </a:r>
          </a:p>
          <a:p>
            <a:r>
              <a:rPr lang="en-US" dirty="0"/>
              <a:t>Identify and calibrate resources/assets with readiness to respond</a:t>
            </a:r>
          </a:p>
          <a:p>
            <a:r>
              <a:rPr lang="en-US" dirty="0"/>
              <a:t>Learnings: Resource maps, stakeholder input and cross-systems discussions are shaping local strategies rooted in evidence</a:t>
            </a:r>
          </a:p>
          <a:p>
            <a:r>
              <a:rPr lang="en-US" dirty="0"/>
              <a:t>Partnership with Middlesex County District Attorney’s Office</a:t>
            </a:r>
          </a:p>
        </p:txBody>
      </p:sp>
      <p:sp>
        <p:nvSpPr>
          <p:cNvPr id="6" name="Slide Number Placeholder 5"/>
          <p:cNvSpPr>
            <a:spLocks noGrp="1"/>
          </p:cNvSpPr>
          <p:nvPr>
            <p:ph type="sldNum" sz="quarter" idx="15"/>
          </p:nvPr>
        </p:nvSpPr>
        <p:spPr/>
        <p:txBody>
          <a:bodyPr/>
          <a:lstStyle/>
          <a:p>
            <a:fld id="{BABF4E83-61DB-418F-A99F-17BC9BB58EF6}" type="slidenum">
              <a:rPr lang="en-US" smtClean="0"/>
              <a:pPr/>
              <a:t>7</a:t>
            </a:fld>
            <a:endParaRPr lang="en-US"/>
          </a:p>
        </p:txBody>
      </p:sp>
      <p:pic>
        <p:nvPicPr>
          <p:cNvPr id="8" name="Content Placeholder 7">
            <a:extLst>
              <a:ext uri="{FF2B5EF4-FFF2-40B4-BE49-F238E27FC236}">
                <a16:creationId xmlns:a16="http://schemas.microsoft.com/office/drawing/2014/main" id="{7D3C6DF8-8864-4D60-BB90-742F03C5AA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2825" y="821607"/>
            <a:ext cx="6099175" cy="4767110"/>
          </a:xfrm>
        </p:spPr>
      </p:pic>
    </p:spTree>
    <p:extLst>
      <p:ext uri="{BB962C8B-B14F-4D97-AF65-F5344CB8AC3E}">
        <p14:creationId xmlns:p14="http://schemas.microsoft.com/office/powerpoint/2010/main" val="115384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1512876-981A-4549-A903-3BE1076952CF}"/>
              </a:ext>
            </a:extLst>
          </p:cNvPr>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57200" y="2885541"/>
            <a:ext cx="11337925" cy="2980806"/>
          </a:xfrm>
        </p:spPr>
      </p:pic>
      <p:sp>
        <p:nvSpPr>
          <p:cNvPr id="15" name="Title 14"/>
          <p:cNvSpPr>
            <a:spLocks noGrp="1"/>
          </p:cNvSpPr>
          <p:nvPr>
            <p:ph type="title"/>
          </p:nvPr>
        </p:nvSpPr>
        <p:spPr/>
        <p:txBody>
          <a:bodyPr>
            <a:normAutofit fontScale="90000"/>
          </a:bodyPr>
          <a:lstStyle/>
          <a:p>
            <a:r>
              <a:rPr lang="en-US" dirty="0"/>
              <a:t>Generating Community Solutions to End the Opioid Epidemic Using Community Data Interpretation</a:t>
            </a:r>
          </a:p>
        </p:txBody>
      </p:sp>
      <p:sp>
        <p:nvSpPr>
          <p:cNvPr id="10" name="Text Placeholder 9">
            <a:extLst>
              <a:ext uri="{FF2B5EF4-FFF2-40B4-BE49-F238E27FC236}">
                <a16:creationId xmlns:a16="http://schemas.microsoft.com/office/drawing/2014/main" id="{5403D8C1-5846-43D9-A1D8-040337AC7DA0}"/>
              </a:ext>
            </a:extLst>
          </p:cNvPr>
          <p:cNvSpPr>
            <a:spLocks noGrp="1"/>
          </p:cNvSpPr>
          <p:nvPr>
            <p:ph type="body" sz="quarter" idx="15"/>
          </p:nvPr>
        </p:nvSpPr>
        <p:spPr>
          <a:xfrm>
            <a:off x="457200" y="1171956"/>
            <a:ext cx="11338560" cy="1147323"/>
          </a:xfrm>
        </p:spPr>
        <p:txBody>
          <a:bodyPr>
            <a:normAutofit lnSpcReduction="10000"/>
          </a:bodyPr>
          <a:lstStyle/>
          <a:p>
            <a:pPr marL="285750" indent="-285750">
              <a:buFont typeface="Arial" panose="020B0604020202020204" pitchFamily="34" charset="0"/>
              <a:buChar char="•"/>
            </a:pPr>
            <a:r>
              <a:rPr lang="en-US" dirty="0"/>
              <a:t>Local multi-stakeholder interpretation of data</a:t>
            </a:r>
          </a:p>
          <a:p>
            <a:pPr marL="285750" indent="-285750">
              <a:buFont typeface="Arial" panose="020B0604020202020204" pitchFamily="34" charset="0"/>
              <a:buChar char="•"/>
            </a:pPr>
            <a:r>
              <a:rPr lang="en-US" dirty="0"/>
              <a:t>Data visualizations help establish common ground; springboard to problem identification and solutions</a:t>
            </a:r>
          </a:p>
          <a:p>
            <a:pPr marL="285750" indent="-285750">
              <a:buFont typeface="Arial" panose="020B0604020202020204" pitchFamily="34" charset="0"/>
              <a:buChar char="•"/>
            </a:pPr>
            <a:r>
              <a:rPr lang="en-US" dirty="0"/>
              <a:t>Learnings: Lived and professional expertise of stakeholders gives local meaning to data and evidence based solutions </a:t>
            </a:r>
          </a:p>
          <a:p>
            <a:pPr marL="285750" indent="-285750">
              <a:buFont typeface="Arial" panose="020B0604020202020204" pitchFamily="34" charset="0"/>
              <a:buChar char="•"/>
            </a:pPr>
            <a:r>
              <a:rPr lang="en-US" dirty="0"/>
              <a:t>Opioid Response Planning Checklist: coalition tool for self-assessment and planning for promising solutions</a:t>
            </a:r>
          </a:p>
        </p:txBody>
      </p:sp>
      <p:sp>
        <p:nvSpPr>
          <p:cNvPr id="6" name="Slide Number Placeholder 5"/>
          <p:cNvSpPr>
            <a:spLocks noGrp="1"/>
          </p:cNvSpPr>
          <p:nvPr>
            <p:ph type="sldNum" sz="quarter" idx="12"/>
          </p:nvPr>
        </p:nvSpPr>
        <p:spPr/>
        <p:txBody>
          <a:bodyPr/>
          <a:lstStyle/>
          <a:p>
            <a:fld id="{BABF4E83-61DB-418F-A99F-17BC9BB58EF6}" type="slidenum">
              <a:rPr lang="en-US" smtClean="0"/>
              <a:pPr/>
              <a:t>8</a:t>
            </a:fld>
            <a:endParaRPr lang="en-US"/>
          </a:p>
        </p:txBody>
      </p:sp>
      <p:sp>
        <p:nvSpPr>
          <p:cNvPr id="16" name="Text Placeholder 15"/>
          <p:cNvSpPr>
            <a:spLocks noGrp="1"/>
          </p:cNvSpPr>
          <p:nvPr>
            <p:ph type="body" sz="quarter" idx="13"/>
          </p:nvPr>
        </p:nvSpPr>
        <p:spPr>
          <a:xfrm>
            <a:off x="457200" y="6135624"/>
            <a:ext cx="11338560" cy="192024"/>
          </a:xfrm>
        </p:spPr>
        <p:txBody>
          <a:bodyPr>
            <a:noAutofit/>
          </a:bodyPr>
          <a:lstStyle/>
          <a:p>
            <a:r>
              <a:rPr lang="en-US" i="1" dirty="0"/>
              <a:t>Sources</a:t>
            </a:r>
            <a:r>
              <a:rPr lang="en-US" dirty="0"/>
              <a:t>: Data on the number of overdose deaths come from the County Health Rankings, produced by the Robert Wood Johnson Foundation from various national and state data sources. Data on Medicare opioid prescriptions come from the Centers for Medicaid and Medicare Services.</a:t>
            </a:r>
          </a:p>
        </p:txBody>
      </p:sp>
      <p:sp>
        <p:nvSpPr>
          <p:cNvPr id="11" name="TextBox 10">
            <a:extLst>
              <a:ext uri="{FF2B5EF4-FFF2-40B4-BE49-F238E27FC236}">
                <a16:creationId xmlns:a16="http://schemas.microsoft.com/office/drawing/2014/main" id="{DA9EDE42-7951-472B-8147-BCE7345DE95B}"/>
              </a:ext>
            </a:extLst>
          </p:cNvPr>
          <p:cNvSpPr txBox="1"/>
          <p:nvPr/>
        </p:nvSpPr>
        <p:spPr>
          <a:xfrm>
            <a:off x="404729" y="2385994"/>
            <a:ext cx="10603031" cy="369332"/>
          </a:xfrm>
          <a:prstGeom prst="rect">
            <a:avLst/>
          </a:prstGeom>
          <a:noFill/>
        </p:spPr>
        <p:txBody>
          <a:bodyPr wrap="none" rtlCol="0">
            <a:spAutoFit/>
          </a:bodyPr>
          <a:lstStyle/>
          <a:p>
            <a:r>
              <a:rPr lang="en-US" b="1" i="1" dirty="0"/>
              <a:t>Data Visualization Example: Overdose Deaths per 10,000 and Medicaid Opioid Prescriptions per Person, 2014</a:t>
            </a:r>
            <a:endParaRPr lang="en-US" b="1" dirty="0"/>
          </a:p>
        </p:txBody>
      </p:sp>
    </p:spTree>
    <p:extLst>
      <p:ext uri="{BB962C8B-B14F-4D97-AF65-F5344CB8AC3E}">
        <p14:creationId xmlns:p14="http://schemas.microsoft.com/office/powerpoint/2010/main" val="102137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a:t>Expanding Rural Access to OUD Treatment Medications </a:t>
            </a:r>
          </a:p>
        </p:txBody>
      </p:sp>
      <p:sp>
        <p:nvSpPr>
          <p:cNvPr id="16" name="Text Placeholder 15"/>
          <p:cNvSpPr>
            <a:spLocks noGrp="1"/>
          </p:cNvSpPr>
          <p:nvPr>
            <p:ph type="body" sz="quarter" idx="13"/>
          </p:nvPr>
        </p:nvSpPr>
        <p:spPr/>
        <p:txBody>
          <a:bodyPr>
            <a:normAutofit fontScale="92500"/>
          </a:bodyPr>
          <a:lstStyle/>
          <a:p>
            <a:r>
              <a:rPr lang="en-US" dirty="0"/>
              <a:t>Primary </a:t>
            </a:r>
            <a:r>
              <a:rPr lang="en-US"/>
              <a:t>care practices</a:t>
            </a:r>
            <a:endParaRPr lang="en-US" dirty="0"/>
          </a:p>
          <a:p>
            <a:r>
              <a:rPr lang="en-US" dirty="0"/>
              <a:t>Provider training and mentorship initiative (including ECHO model opportunities)</a:t>
            </a:r>
          </a:p>
          <a:p>
            <a:r>
              <a:rPr lang="en-US" dirty="0"/>
              <a:t>Key learnings so far: barriers, facilitators, training needs, provider engagement</a:t>
            </a:r>
          </a:p>
          <a:p>
            <a:r>
              <a:rPr lang="en-US" dirty="0"/>
              <a:t>AIR’s partners: Oklahoma Department of Mental Health and Substance Abuse Services, American Society of Addiction Medicine, University of New Mexico</a:t>
            </a:r>
          </a:p>
        </p:txBody>
      </p:sp>
      <p:pic>
        <p:nvPicPr>
          <p:cNvPr id="3" name="Content Placeholder 2">
            <a:extLst>
              <a:ext uri="{FF2B5EF4-FFF2-40B4-BE49-F238E27FC236}">
                <a16:creationId xmlns:a16="http://schemas.microsoft.com/office/drawing/2014/main" id="{B57ABA7A-7987-46A0-90AD-EE5CDCF373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2825" y="1942523"/>
            <a:ext cx="6099175" cy="3033279"/>
          </a:xfrm>
        </p:spPr>
      </p:pic>
      <p:sp>
        <p:nvSpPr>
          <p:cNvPr id="6" name="Slide Number Placeholder 5"/>
          <p:cNvSpPr>
            <a:spLocks noGrp="1"/>
          </p:cNvSpPr>
          <p:nvPr>
            <p:ph type="sldNum" sz="quarter" idx="15"/>
          </p:nvPr>
        </p:nvSpPr>
        <p:spPr/>
        <p:txBody>
          <a:bodyPr/>
          <a:lstStyle/>
          <a:p>
            <a:fld id="{BABF4E83-61DB-418F-A99F-17BC9BB58EF6}" type="slidenum">
              <a:rPr lang="en-US" smtClean="0"/>
              <a:pPr/>
              <a:t>9</a:t>
            </a:fld>
            <a:endParaRPr lang="en-US"/>
          </a:p>
        </p:txBody>
      </p:sp>
      <p:sp>
        <p:nvSpPr>
          <p:cNvPr id="4" name="TextBox 3">
            <a:extLst>
              <a:ext uri="{FF2B5EF4-FFF2-40B4-BE49-F238E27FC236}">
                <a16:creationId xmlns:a16="http://schemas.microsoft.com/office/drawing/2014/main" id="{E1AEBF6F-81E3-42B3-B34D-2E01687D1045}"/>
              </a:ext>
            </a:extLst>
          </p:cNvPr>
          <p:cNvSpPr txBox="1"/>
          <p:nvPr/>
        </p:nvSpPr>
        <p:spPr>
          <a:xfrm>
            <a:off x="6300001" y="5712402"/>
            <a:ext cx="5891999" cy="707886"/>
          </a:xfrm>
          <a:prstGeom prst="rect">
            <a:avLst/>
          </a:prstGeom>
          <a:noFill/>
        </p:spPr>
        <p:txBody>
          <a:bodyPr wrap="square" rtlCol="0">
            <a:spAutoFit/>
          </a:bodyPr>
          <a:lstStyle/>
          <a:p>
            <a:r>
              <a:rPr lang="en-US" sz="1000" dirty="0"/>
              <a:t>Source: Adapted from Centers for Disease Control and Prevention, National Center for Health Statistics. Multiple Cause of Death 1999-2016 on CDC WONDER Online Database, released 2017. Data are from the Multiple Cause of Death Files, 1999-2016, as compiled from data provided by the 57 vital statistics jurisdictions through the Vital Statistics Cooperative Program. Accessed at </a:t>
            </a:r>
            <a:r>
              <a:rPr lang="en-US" sz="1000" dirty="0">
                <a:hlinkClick r:id="rId4"/>
              </a:rPr>
              <a:t>http://wonder.cdc.gov/mcd-icd10.html</a:t>
            </a:r>
            <a:r>
              <a:rPr lang="en-US" sz="1000" dirty="0"/>
              <a:t>  May-18.</a:t>
            </a:r>
          </a:p>
        </p:txBody>
      </p:sp>
      <p:sp>
        <p:nvSpPr>
          <p:cNvPr id="5" name="TextBox 4">
            <a:extLst>
              <a:ext uri="{FF2B5EF4-FFF2-40B4-BE49-F238E27FC236}">
                <a16:creationId xmlns:a16="http://schemas.microsoft.com/office/drawing/2014/main" id="{D48D2BFA-DEE3-431E-B7DA-2F5ED909F4F0}"/>
              </a:ext>
            </a:extLst>
          </p:cNvPr>
          <p:cNvSpPr txBox="1"/>
          <p:nvPr/>
        </p:nvSpPr>
        <p:spPr>
          <a:xfrm>
            <a:off x="6092825" y="1146469"/>
            <a:ext cx="5975696" cy="923330"/>
          </a:xfrm>
          <a:prstGeom prst="rect">
            <a:avLst/>
          </a:prstGeom>
          <a:noFill/>
        </p:spPr>
        <p:txBody>
          <a:bodyPr wrap="square" rtlCol="0">
            <a:spAutoFit/>
          </a:bodyPr>
          <a:lstStyle/>
          <a:p>
            <a:r>
              <a:rPr lang="en-US" b="1" i="1" dirty="0"/>
              <a:t>County-level opioid-involved drug poisoning mortality rates, 2012 through 2016, and </a:t>
            </a:r>
            <a:r>
              <a:rPr lang="en-US" b="1" i="1" dirty="0" err="1"/>
              <a:t>OklahomaMAT</a:t>
            </a:r>
            <a:r>
              <a:rPr lang="en-US" b="1" i="1" dirty="0"/>
              <a:t>-eligible counties</a:t>
            </a:r>
            <a:endParaRPr lang="en-US" b="1" dirty="0"/>
          </a:p>
          <a:p>
            <a:r>
              <a:rPr lang="en-US" dirty="0"/>
              <a:t> </a:t>
            </a:r>
          </a:p>
        </p:txBody>
      </p:sp>
    </p:spTree>
    <p:extLst>
      <p:ext uri="{BB962C8B-B14F-4D97-AF65-F5344CB8AC3E}">
        <p14:creationId xmlns:p14="http://schemas.microsoft.com/office/powerpoint/2010/main" val="1261052507"/>
      </p:ext>
    </p:extLst>
  </p:cSld>
  <p:clrMapOvr>
    <a:masterClrMapping/>
  </p:clrMapOvr>
</p:sld>
</file>

<file path=ppt/theme/theme1.xml><?xml version="1.0" encoding="utf-8"?>
<a:theme xmlns:a="http://schemas.openxmlformats.org/drawingml/2006/main" name="2018 AIR PPT">
  <a:themeElements>
    <a:clrScheme name="AIR 2018 Txt1-Gray, Txt2-Blk, Bkg2-Lt Blue">
      <a:dk1>
        <a:srgbClr val="595959"/>
      </a:dk1>
      <a:lt1>
        <a:sysClr val="window" lastClr="FFFFFF"/>
      </a:lt1>
      <a:dk2>
        <a:srgbClr val="000000"/>
      </a:dk2>
      <a:lt2>
        <a:srgbClr val="D6ECFF"/>
      </a:lt2>
      <a:accent1>
        <a:srgbClr val="003462"/>
      </a:accent1>
      <a:accent2>
        <a:srgbClr val="0075E2"/>
      </a:accent2>
      <a:accent3>
        <a:srgbClr val="008673"/>
      </a:accent3>
      <a:accent4>
        <a:srgbClr val="C8510C"/>
      </a:accent4>
      <a:accent5>
        <a:srgbClr val="EFB219"/>
      </a:accent5>
      <a:accent6>
        <a:srgbClr val="09B0FE"/>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R Hill Briefing on Opioid Crisis- Draft Slides- 06.18.18" id="{343EE7EA-6AA0-4111-B6A0-9862116AC338}" vid="{41AEBFB2-A137-4426-93DC-193E79C7475E}"/>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709d302-aa1c-49f7-a43d-f13e34b813dc">MA5PA5REYDV2-3118-1131</_dlc_DocId>
    <_dlc_DocIdUrl xmlns="1709d302-aa1c-49f7-a43d-f13e34b813dc">
      <Url>http://airportal.air.org/Services/PAC/_layouts/15/DocIdRedir.aspx?ID=MA5PA5REYDV2-3118-1131</Url>
      <Description>MA5PA5REYDV2-3118-1131</Description>
    </_dlc_DocIdUrl>
    <TaxKeywordTaxHTField xmlns="9714abc1-815c-4960-b75e-546bf8732ca3">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1709d302-aa1c-49f7-a43d-f13e34b813dc">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4" ma:contentTypeDescription="Create a new document." ma:contentTypeScope="" ma:versionID="8b05174801893035e92dad1421764737">
  <xsd:schema xmlns:xsd="http://www.w3.org/2001/XMLSchema" xmlns:xs="http://www.w3.org/2001/XMLSchema" xmlns:p="http://schemas.microsoft.com/office/2006/metadata/properties" xmlns:ns2="1709d302-aa1c-49f7-a43d-f13e34b813dc" xmlns:ns3="9714abc1-815c-4960-b75e-546bf8732ca3" targetNamespace="http://schemas.microsoft.com/office/2006/metadata/properties" ma:root="true" ma:fieldsID="af6e375d2bd7f689d83175b363f8ad17" ns2:_="" ns3:_="">
    <xsd:import namespace="1709d302-aa1c-49f7-a43d-f13e34b813dc"/>
    <xsd:import namespace="9714abc1-815c-4960-b75e-546bf8732ca3"/>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 ds:uri="http://schemas.microsoft.com/office/2006/documentManagement/types"/>
    <ds:schemaRef ds:uri="1709d302-aa1c-49f7-a43d-f13e34b813dc"/>
    <ds:schemaRef ds:uri="http://schemas.openxmlformats.org/package/2006/metadata/core-properties"/>
    <ds:schemaRef ds:uri="9714abc1-815c-4960-b75e-546bf8732ca3"/>
    <ds:schemaRef ds:uri="http://purl.org/dc/terms/"/>
  </ds:schemaRefs>
</ds:datastoreItem>
</file>

<file path=customXml/itemProps3.xml><?xml version="1.0" encoding="utf-8"?>
<ds:datastoreItem xmlns:ds="http://schemas.openxmlformats.org/officeDocument/2006/customXml" ds:itemID="{1C7DA38F-716D-4A29-8444-E5C76C2BE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B1E60DD-0AA5-4694-9679-4C10FD4D391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AIR Hill Briefing on Opioid Crisis- Draft Slides- 06.18.18- 6.13 version</Template>
  <TotalTime>529</TotalTime>
  <Words>1457</Words>
  <Application>Microsoft Office PowerPoint</Application>
  <PresentationFormat>Widescreen</PresentationFormat>
  <Paragraphs>144</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Calibri</vt:lpstr>
      <vt:lpstr>Times New Roman</vt:lpstr>
      <vt:lpstr>2018 AIR PPT</vt:lpstr>
      <vt:lpstr>Using Data to Drive community-based approaches to the opioid crisis  #OpioidsData</vt:lpstr>
      <vt:lpstr>Welcome </vt:lpstr>
      <vt:lpstr>Opening Remarks </vt:lpstr>
      <vt:lpstr>Panel Discussion</vt:lpstr>
      <vt:lpstr>Drug-related Mortality, 2010 and 2016</vt:lpstr>
      <vt:lpstr>Opioid-involved drug poisoning deaths</vt:lpstr>
      <vt:lpstr>Defining Local Strategies to Prevent and Reduce Misuse  </vt:lpstr>
      <vt:lpstr>Generating Community Solutions to End the Opioid Epidemic Using Community Data Interpretation</vt:lpstr>
      <vt:lpstr>Expanding Rural Access to OUD Treatment Medications </vt:lpstr>
      <vt:lpstr>Scope of the Problem: 2012-2016</vt:lpstr>
      <vt:lpstr>Scope of the Problem: 2017-2018</vt:lpstr>
      <vt:lpstr>    MDAO’s Multipronged Approach </vt:lpstr>
      <vt:lpstr>Scope of the Problem:  Inside the Numbers</vt:lpstr>
      <vt:lpstr>Panel Discussion</vt:lpstr>
      <vt:lpstr>Question &amp; Answer Session</vt:lpstr>
      <vt:lpstr>  Learn more at AIR’s center for Multi-system solutions to the opioid epidemic: https://www.air.org/center/center-multi-system-solutions-opioid-epidemic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to Drive community-based approaches to the opioid crisis  #OpioidsData</dc:title>
  <dc:subject/>
  <dc:creator>Heil, Susan</dc:creator>
  <cp:keywords>Add appropriate tags for accessibility</cp:keywords>
  <cp:lastModifiedBy>Lara Suziedelis</cp:lastModifiedBy>
  <cp:revision>52</cp:revision>
  <cp:lastPrinted>2017-10-19T00:36:21Z</cp:lastPrinted>
  <dcterms:created xsi:type="dcterms:W3CDTF">2018-06-14T04:20:23Z</dcterms:created>
  <dcterms:modified xsi:type="dcterms:W3CDTF">2018-07-11T13:59:04Z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0x0101000F2EE08176DAB5419159A53B04F1A034</vt:lpwstr>
  </property>
  <property fmtid="{D5CDD505-2E9C-101B-9397-08002B2CF9AE}" pid="4" name="TaxKeyword">
    <vt:lpwstr>1327;#Add appropriate tags for accessibility|eab204ad-ef36-4d01-a7c0-674086fd960c</vt:lpwstr>
  </property>
</Properties>
</file>