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321" r:id="rId4"/>
    <p:sldMasterId id="2147483674" r:id="rId5"/>
    <p:sldMasterId id="2147484042" r:id="rId6"/>
    <p:sldMasterId id="2147484325" r:id="rId7"/>
    <p:sldMasterId id="2147484332" r:id="rId8"/>
    <p:sldMasterId id="2147484334" r:id="rId9"/>
    <p:sldMasterId id="2147484336" r:id="rId10"/>
    <p:sldMasterId id="2147484338" r:id="rId11"/>
    <p:sldMasterId id="2147484345" r:id="rId12"/>
  </p:sldMasterIdLst>
  <p:notesMasterIdLst>
    <p:notesMasterId r:id="rId43"/>
  </p:notesMasterIdLst>
  <p:handoutMasterIdLst>
    <p:handoutMasterId r:id="rId44"/>
  </p:handoutMasterIdLst>
  <p:sldIdLst>
    <p:sldId id="439" r:id="rId13"/>
    <p:sldId id="452" r:id="rId14"/>
    <p:sldId id="461" r:id="rId15"/>
    <p:sldId id="668" r:id="rId16"/>
    <p:sldId id="669" r:id="rId17"/>
    <p:sldId id="670" r:id="rId18"/>
    <p:sldId id="671" r:id="rId19"/>
    <p:sldId id="576" r:id="rId20"/>
    <p:sldId id="512" r:id="rId21"/>
    <p:sldId id="513" r:id="rId22"/>
    <p:sldId id="514" r:id="rId23"/>
    <p:sldId id="653" r:id="rId24"/>
    <p:sldId id="517" r:id="rId25"/>
    <p:sldId id="654" r:id="rId26"/>
    <p:sldId id="518" r:id="rId27"/>
    <p:sldId id="520" r:id="rId28"/>
    <p:sldId id="521" r:id="rId29"/>
    <p:sldId id="522" r:id="rId30"/>
    <p:sldId id="523" r:id="rId31"/>
    <p:sldId id="524" r:id="rId32"/>
    <p:sldId id="577" r:id="rId33"/>
    <p:sldId id="655" r:id="rId34"/>
    <p:sldId id="525" r:id="rId35"/>
    <p:sldId id="529" r:id="rId36"/>
    <p:sldId id="536" r:id="rId37"/>
    <p:sldId id="538" r:id="rId38"/>
    <p:sldId id="539" r:id="rId39"/>
    <p:sldId id="540" r:id="rId40"/>
    <p:sldId id="541" r:id="rId41"/>
    <p:sldId id="442" r:id="rId42"/>
  </p:sldIdLst>
  <p:sldSz cx="9144000" cy="6858000" type="screen4x3"/>
  <p:notesSz cx="9309100" cy="7023100"/>
  <p:embeddedFontLst>
    <p:embeddedFont>
      <p:font typeface="Franklin Gothic Demi" panose="020B0703020102020204" pitchFamily="34" charset="0"/>
      <p:regular r:id="rId45"/>
      <p:italic r:id="rId46"/>
    </p:embeddedFont>
    <p:embeddedFont>
      <p:font typeface="ＭＳ Ｐゴシック" panose="020B0600070205080204" pitchFamily="34" charset="-128"/>
      <p:regular r:id="rId47"/>
    </p:embeddedFont>
    <p:embeddedFont>
      <p:font typeface="Franklin Gothic Book" panose="020B0503020102020204" pitchFamily="34" charset="0"/>
      <p:regular r:id="rId48"/>
      <p:italic r:id="rId49"/>
    </p:embeddedFont>
    <p:embeddedFont>
      <p:font typeface="Calibri" panose="020F0502020204030204" pitchFamily="34" charset="0"/>
      <p:regular r:id="rId50"/>
      <p:bold r:id="rId51"/>
      <p:italic r:id="rId52"/>
      <p:boldItalic r:id="rId53"/>
    </p:embeddedFont>
    <p:embeddedFont>
      <p:font typeface="Arial Narrow" panose="020B0606020202030204" pitchFamily="34" charset="0"/>
      <p:regular r:id="rId54"/>
      <p:bold r:id="rId55"/>
      <p:italic r:id="rId56"/>
      <p:boldItalic r:id="rId57"/>
    </p:embeddedFont>
  </p:embeddedFont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D6D7FF"/>
    <a:srgbClr val="D7ABA9"/>
    <a:srgbClr val="FDB813"/>
    <a:srgbClr val="2727C7"/>
    <a:srgbClr val="253F87"/>
    <a:srgbClr val="26398A"/>
    <a:srgbClr val="283188"/>
    <a:srgbClr val="272789"/>
    <a:srgbClr val="2E4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33" autoAdjust="0"/>
    <p:restoredTop sz="95405" autoAdjust="0"/>
  </p:normalViewPr>
  <p:slideViewPr>
    <p:cSldViewPr snapToGrid="0">
      <p:cViewPr varScale="1">
        <p:scale>
          <a:sx n="64" d="100"/>
          <a:sy n="64" d="100"/>
        </p:scale>
        <p:origin x="528" y="67"/>
      </p:cViewPr>
      <p:guideLst>
        <p:guide orient="horz"/>
        <p:guide/>
      </p:guideLst>
    </p:cSldViewPr>
  </p:slideViewPr>
  <p:outlineViewPr>
    <p:cViewPr>
      <p:scale>
        <a:sx n="33" d="100"/>
        <a:sy n="33" d="100"/>
      </p:scale>
      <p:origin x="0" y="-36005"/>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88" d="100"/>
          <a:sy n="88" d="100"/>
        </p:scale>
        <p:origin x="-3786" y="-114"/>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Master" Target="slideMasters/slideMaster5.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font" Target="fonts/font2.fntdata"/><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4" y="4"/>
            <a:ext cx="4034788" cy="246713"/>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5274316" y="4"/>
            <a:ext cx="4034788" cy="246713"/>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4" y="6817509"/>
            <a:ext cx="4034788" cy="2055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5274316" y="6817509"/>
            <a:ext cx="4034788" cy="2055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2"/>
            <a:ext cx="4034788" cy="351395"/>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5274316" y="2"/>
            <a:ext cx="4034788" cy="351395"/>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2898775" y="527050"/>
            <a:ext cx="3511550" cy="26336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41640" y="3336457"/>
            <a:ext cx="6825830" cy="3160156"/>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4" y="6671709"/>
            <a:ext cx="4034788" cy="3513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5274316" y="6671709"/>
            <a:ext cx="4034788" cy="3513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61608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1136343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2814558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3313668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2514652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350307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975536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2360562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3284538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405120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151205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173764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2843772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3957481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2902812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3980556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273980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3489938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1476469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335693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2378311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1455793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2313141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26233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428716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23142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3494955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344589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321592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149266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4612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9305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19705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79037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87388" y="4424898"/>
            <a:ext cx="8229600" cy="742950"/>
          </a:xfr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marL="457200" lvl="0" indent="-457200" algn="l" rtl="0" eaLnBrk="1" fontAlgn="base" hangingPunct="1">
              <a:spcBef>
                <a:spcPct val="20000"/>
              </a:spcBef>
              <a:spcAft>
                <a:spcPct val="0"/>
              </a:spcAft>
            </a:pPr>
            <a:r>
              <a:rPr lang="en-US" smtClean="0"/>
              <a:t>Click to edit Master text styles</a:t>
            </a:r>
          </a:p>
          <a:p>
            <a:pPr marL="457200" lvl="1" indent="-457200" algn="l" rtl="0" eaLnBrk="1" fontAlgn="base" hangingPunct="1">
              <a:spcBef>
                <a:spcPct val="20000"/>
              </a:spcBef>
              <a:spcAft>
                <a:spcPct val="0"/>
              </a:spcAft>
            </a:pPr>
            <a:r>
              <a:rPr lang="en-US" smtClean="0"/>
              <a:t>Second level</a:t>
            </a:r>
          </a:p>
        </p:txBody>
      </p:sp>
      <p:sp>
        <p:nvSpPr>
          <p:cNvPr id="2" name="Title 1"/>
          <p:cNvSpPr>
            <a:spLocks noGrp="1"/>
          </p:cNvSpPr>
          <p:nvPr>
            <p:ph type="title"/>
          </p:nvPr>
        </p:nvSpPr>
        <p:spPr>
          <a:xfrm>
            <a:off x="683811" y="905710"/>
            <a:ext cx="8228413" cy="1785104"/>
          </a:xfrm>
        </p:spPr>
        <p:txBody>
          <a:bodyPr>
            <a:normAutofit/>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r>
              <a:rPr lang="en-US" dirty="0" smtClean="0">
                <a:solidFill>
                  <a:srgbClr val="2F68A4">
                    <a:lumMod val="75000"/>
                  </a:srgbClr>
                </a:solidFill>
              </a:rPr>
              <a:t>Month 20XX</a:t>
            </a:r>
            <a:endParaRPr lang="en-US" dirty="0">
              <a:solidFill>
                <a:srgbClr val="2F68A4">
                  <a:lumMod val="75000"/>
                </a:srgb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Copyright © 20XX American Institutes for Research. All rights reserved.</a:t>
            </a:r>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1404402"/>
          </a:xfr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p:txBody>
      </p:sp>
    </p:spTree>
    <p:extLst>
      <p:ext uri="{BB962C8B-B14F-4D97-AF65-F5344CB8AC3E}">
        <p14:creationId xmlns:p14="http://schemas.microsoft.com/office/powerpoint/2010/main" val="37451202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4259324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smtClean="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smtClean="0"/>
              <a:t>Second level</a:t>
            </a:r>
          </a:p>
          <a:p>
            <a:pPr marL="0" lvl="0" indent="0" algn="l" rtl="0" eaLnBrk="0" fontAlgn="base" hangingPunct="0">
              <a:spcBef>
                <a:spcPts val="0"/>
              </a:spcBef>
              <a:spcAft>
                <a:spcPts val="0"/>
              </a:spcAft>
              <a:buClr>
                <a:schemeClr val="tx2"/>
              </a:buClr>
              <a:buFont typeface="Arial" pitchFamily="34" charset="0"/>
              <a:buNone/>
            </a:pPr>
            <a:r>
              <a:rPr lang="en-US" dirty="0" smtClean="0"/>
              <a:t>Third level</a:t>
            </a:r>
          </a:p>
          <a:p>
            <a:pPr marL="0" lvl="0" indent="0" algn="l" rtl="0" eaLnBrk="0" fontAlgn="base" hangingPunct="0">
              <a:spcBef>
                <a:spcPts val="0"/>
              </a:spcBef>
              <a:spcAft>
                <a:spcPts val="0"/>
              </a:spcAft>
              <a:buClr>
                <a:schemeClr val="tx2"/>
              </a:buClr>
              <a:buFont typeface="Arial" pitchFamily="34" charset="0"/>
              <a:buNone/>
            </a:pPr>
            <a:r>
              <a:rPr lang="en-US" dirty="0" smtClean="0"/>
              <a:t>Fourth level</a:t>
            </a:r>
          </a:p>
          <a:p>
            <a:pPr marL="0" lvl="0" indent="0" algn="l" rtl="0" eaLnBrk="0" fontAlgn="base" hangingPunct="0">
              <a:spcBef>
                <a:spcPts val="0"/>
              </a:spcBef>
              <a:spcAft>
                <a:spcPts val="0"/>
              </a:spcAft>
              <a:buClr>
                <a:schemeClr val="tx2"/>
              </a:buClr>
              <a:buFont typeface="Arial" pitchFamily="34" charset="0"/>
              <a:buNone/>
            </a:pPr>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337914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437665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71940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95336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73234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09461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19547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0746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smtClean="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smtClean="0"/>
              <a:t>Second level</a:t>
            </a:r>
          </a:p>
          <a:p>
            <a:pPr marL="0" lvl="0" indent="0" algn="l" rtl="0" eaLnBrk="0" fontAlgn="base" hangingPunct="0">
              <a:spcBef>
                <a:spcPts val="0"/>
              </a:spcBef>
              <a:spcAft>
                <a:spcPts val="0"/>
              </a:spcAft>
              <a:buClr>
                <a:schemeClr val="tx2"/>
              </a:buClr>
              <a:buFont typeface="Arial" pitchFamily="34" charset="0"/>
              <a:buNone/>
            </a:pPr>
            <a:r>
              <a:rPr lang="en-US" dirty="0" smtClean="0"/>
              <a:t>Third level</a:t>
            </a:r>
          </a:p>
          <a:p>
            <a:pPr marL="0" lvl="0" indent="0" algn="l" rtl="0" eaLnBrk="0" fontAlgn="base" hangingPunct="0">
              <a:spcBef>
                <a:spcPts val="0"/>
              </a:spcBef>
              <a:spcAft>
                <a:spcPts val="0"/>
              </a:spcAft>
              <a:buClr>
                <a:schemeClr val="tx2"/>
              </a:buClr>
              <a:buFont typeface="Arial" pitchFamily="34" charset="0"/>
              <a:buNone/>
            </a:pPr>
            <a:r>
              <a:rPr lang="en-US" dirty="0" smtClean="0"/>
              <a:t>Fourth level</a:t>
            </a:r>
          </a:p>
          <a:p>
            <a:pPr marL="0" lvl="0" indent="0" algn="l" rtl="0" eaLnBrk="0" fontAlgn="base" hangingPunct="0">
              <a:spcBef>
                <a:spcPts val="0"/>
              </a:spcBef>
              <a:spcAft>
                <a:spcPts val="0"/>
              </a:spcAft>
              <a:buClr>
                <a:schemeClr val="tx2"/>
              </a:buClr>
              <a:buFont typeface="Arial" pitchFamily="34" charset="0"/>
              <a:buNone/>
            </a:pPr>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3788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103280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8.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timing>
    <p:tnLst>
      <p:par>
        <p:cTn id="1" dur="indefinite" restart="never" nodeType="tmRoot"/>
      </p:par>
    </p:tnLst>
  </p:timing>
  <p:hf hdr="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24" r:id="rId5"/>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201 AIR Corporate Template Bkg Contact.jpg"/>
          <p:cNvPicPr>
            <a:picLocks noChangeAspect="1"/>
          </p:cNvPicPr>
          <p:nvPr/>
        </p:nvPicPr>
        <p:blipFill rotWithShape="1">
          <a:blip r:embed="rId3" cstate="print">
            <a:extLst>
              <a:ext uri="{28A0092B-C50C-407E-A947-70E740481C1C}">
                <a14:useLocalDpi xmlns:a14="http://schemas.microsoft.com/office/drawing/2010/main" val="0"/>
              </a:ext>
            </a:extLst>
          </a:blip>
          <a:srcRect r="648"/>
          <a:stretch/>
        </p:blipFill>
        <p:spPr>
          <a:xfrm>
            <a:off x="0" y="0"/>
            <a:ext cx="9235093" cy="6971548"/>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8"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7496156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2201 AIR Corporate Template Bkg Title.jpg"/>
          <p:cNvPicPr>
            <a:picLocks noChangeAspect="1"/>
          </p:cNvPicPr>
          <p:nvPr/>
        </p:nvPicPr>
        <p:blipFill rotWithShape="1">
          <a:blip r:embed="rId3" cstate="print">
            <a:extLst>
              <a:ext uri="{28A0092B-C50C-407E-A947-70E740481C1C}">
                <a14:useLocalDpi xmlns:a14="http://schemas.microsoft.com/office/drawing/2010/main" val="0"/>
              </a:ext>
            </a:extLst>
          </a:blip>
          <a:srcRect r="645"/>
          <a:stretch/>
        </p:blipFill>
        <p:spPr>
          <a:xfrm>
            <a:off x="0" y="0"/>
            <a:ext cx="9235440" cy="6971547"/>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191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p:txBody>
      </p:sp>
      <p:sp>
        <p:nvSpPr>
          <p:cNvPr id="2" name="Date Placeholder 1"/>
          <p:cNvSpPr>
            <a:spLocks noGrp="1"/>
          </p:cNvSpPr>
          <p:nvPr>
            <p:ph type="dt" sz="half" idx="2"/>
          </p:nvPr>
        </p:nvSpPr>
        <p:spPr bwMode="gray">
          <a:xfrm>
            <a:off x="6419849" y="6046887"/>
            <a:ext cx="2492375" cy="153888"/>
          </a:xfrm>
          <a:prstGeom prst="rect">
            <a:avLst/>
          </a:prstGeom>
        </p:spPr>
        <p:txBody>
          <a:bodyPr vert="horz" lIns="0" tIns="0" rIns="0" bIns="0" rtlCol="0" anchor="ctr">
            <a:spAutoFit/>
          </a:bodyPr>
          <a:lstStyle>
            <a:lvl1pPr algn="r">
              <a:defRPr sz="1000">
                <a:solidFill>
                  <a:schemeClr val="tx2">
                    <a:lumMod val="75000"/>
                  </a:schemeClr>
                </a:solidFill>
              </a:defRPr>
            </a:lvl1pPr>
          </a:lstStyle>
          <a:p>
            <a:r>
              <a:rPr lang="en-US" dirty="0" smtClean="0">
                <a:solidFill>
                  <a:srgbClr val="2F68A4">
                    <a:lumMod val="75000"/>
                  </a:srgbClr>
                </a:solidFill>
              </a:rPr>
              <a:t>Month 20XX</a:t>
            </a:r>
            <a:endParaRPr lang="en-US" dirty="0">
              <a:solidFill>
                <a:srgbClr val="2F68A4">
                  <a:lumMod val="75000"/>
                </a:srgbClr>
              </a:solidFill>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r>
              <a:rPr lang="en-US" dirty="0" smtClean="0">
                <a:solidFill>
                  <a:prstClr val="black">
                    <a:tint val="75000"/>
                  </a:prstClr>
                </a:solidFill>
              </a:rPr>
              <a:t>Copyright © 20XX American Institutes for Research. All rights reserved.</a:t>
            </a:r>
            <a:endParaRPr lang="en-US" dirty="0">
              <a:solidFill>
                <a:prstClr val="black">
                  <a:tint val="75000"/>
                </a:prstClr>
              </a:solidFill>
            </a:endParaRPr>
          </a:p>
        </p:txBody>
      </p:sp>
    </p:spTree>
    <p:extLst>
      <p:ext uri="{BB962C8B-B14F-4D97-AF65-F5344CB8AC3E}">
        <p14:creationId xmlns:p14="http://schemas.microsoft.com/office/powerpoint/2010/main" val="2240902318"/>
      </p:ext>
    </p:extLst>
  </p:cSld>
  <p:clrMap bg1="lt1" tx1="dk1" bg2="lt2" tx2="dk2" accent1="accent1" accent2="accent2" accent3="accent3" accent4="accent4" accent5="accent5" accent6="accent6" hlink="hlink" folHlink="folHlink"/>
  <p:sldLayoutIdLst>
    <p:sldLayoutId id="2147484333" r:id="rId1"/>
  </p:sldLayoutIdLst>
  <p:hf hdr="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050671432"/>
      </p:ext>
    </p:extLst>
  </p:cSld>
  <p:clrMap bg1="lt1" tx1="dk1" bg2="lt2" tx2="dk2" accent1="accent1" accent2="accent2" accent3="accent3" accent4="accent4" accent5="accent5" accent6="accent6" hlink="hlink" folHlink="folHlink"/>
  <p:sldLayoutIdLst>
    <p:sldLayoutId id="2147484335" r:id="rId1"/>
  </p:sldLayoutIdLst>
  <p:hf hdr="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201 AIR Corporate Template Bkg Contact.jpg"/>
          <p:cNvPicPr>
            <a:picLocks noChangeAspect="1"/>
          </p:cNvPicPr>
          <p:nvPr/>
        </p:nvPicPr>
        <p:blipFill rotWithShape="1">
          <a:blip r:embed="rId3" cstate="print">
            <a:extLst>
              <a:ext uri="{28A0092B-C50C-407E-A947-70E740481C1C}">
                <a14:useLocalDpi xmlns:a14="http://schemas.microsoft.com/office/drawing/2010/main" val="0"/>
              </a:ext>
            </a:extLst>
          </a:blip>
          <a:srcRect r="648"/>
          <a:stretch/>
        </p:blipFill>
        <p:spPr>
          <a:xfrm>
            <a:off x="0" y="0"/>
            <a:ext cx="9235093" cy="6971548"/>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2148893779"/>
      </p:ext>
    </p:extLst>
  </p:cSld>
  <p:clrMap bg1="lt1" tx1="dk1" bg2="lt2" tx2="dk2" accent1="accent1" accent2="accent2" accent3="accent3" accent4="accent4" accent5="accent5" accent6="accent6" hlink="hlink" folHlink="folHlink"/>
  <p:sldLayoutIdLst>
    <p:sldLayoutId id="2147484337" r:id="rId1"/>
  </p:sldLayoutIdLst>
  <p:timing>
    <p:tnLst>
      <p:par>
        <p:cTn id="1" dur="indefinite" restart="never" nodeType="tmRoot"/>
      </p:par>
    </p:tnLst>
  </p:timing>
  <p:hf hdr="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73699325"/>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717467637"/>
      </p:ext>
    </p:extLst>
  </p:cSld>
  <p:clrMap bg1="lt1" tx1="dk1" bg2="lt2" tx2="dk2" accent1="accent1" accent2="accent2" accent3="accent3" accent4="accent4" accent5="accent5" accent6="accent6" hlink="hlink" folHlink="folHlink"/>
  <p:sldLayoutIdLst>
    <p:sldLayoutId id="2147484346" r:id="rId1"/>
  </p:sldLayoutIdLst>
  <p:hf hdr="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nationalcenterdvtraumamh.org/wp-content/uploads/2012/09/RealTools_RespondingtoMultiAbuseTrauma_BlandandEdmund.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air.org/THforSurvivor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air.org/THforSurvivor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mailto:bbroman@air.org" TargetMode="External"/><Relationship Id="rId4" Type="http://schemas.openxmlformats.org/officeDocument/2006/relationships/hyperlink" Target="mailto:fberman@air.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5211" y="438150"/>
            <a:ext cx="8228413" cy="3324225"/>
          </a:xfrm>
        </p:spPr>
        <p:txBody>
          <a:bodyPr>
            <a:normAutofit fontScale="90000"/>
          </a:bodyPr>
          <a:lstStyle/>
          <a:p>
            <a:pPr algn="ctr"/>
            <a:r>
              <a:rPr lang="en-US" dirty="0" smtClean="0">
                <a:latin typeface="+mn-lt"/>
              </a:rPr>
              <a:t/>
            </a:r>
            <a:br>
              <a:rPr lang="en-US" dirty="0" smtClean="0">
                <a:latin typeface="+mn-lt"/>
              </a:rPr>
            </a:br>
            <a:r>
              <a:rPr lang="en-US" sz="1200" dirty="0">
                <a:latin typeface="+mn-lt"/>
              </a:rPr>
              <a:t/>
            </a:r>
            <a:br>
              <a:rPr lang="en-US" sz="1200" dirty="0">
                <a:latin typeface="+mn-lt"/>
              </a:rPr>
            </a:br>
            <a:r>
              <a:rPr lang="en-US" sz="1200" dirty="0" smtClean="0">
                <a:latin typeface="+mn-lt"/>
              </a:rPr>
              <a:t/>
            </a:r>
            <a:br>
              <a:rPr lang="en-US" sz="1200" dirty="0" smtClean="0">
                <a:latin typeface="+mn-lt"/>
              </a:rPr>
            </a:br>
            <a:r>
              <a:rPr lang="en-US" sz="2200" dirty="0" smtClean="0">
                <a:latin typeface="+mn-lt"/>
              </a:rPr>
              <a:t>American Institutes for Research /</a:t>
            </a:r>
            <a:br>
              <a:rPr lang="en-US" sz="2200" dirty="0" smtClean="0">
                <a:latin typeface="+mn-lt"/>
              </a:rPr>
            </a:br>
            <a:r>
              <a:rPr lang="en-US" sz="2200" dirty="0" smtClean="0">
                <a:latin typeface="+mn-lt"/>
              </a:rPr>
              <a:t>National Center on Family Homelessness</a:t>
            </a:r>
            <a:r>
              <a:rPr lang="en-US" sz="2700" dirty="0" smtClean="0">
                <a:latin typeface="+mn-lt"/>
              </a:rPr>
              <a:t/>
            </a:r>
            <a:br>
              <a:rPr lang="en-US" sz="2700" dirty="0" smtClean="0">
                <a:latin typeface="+mn-lt"/>
              </a:rPr>
            </a:br>
            <a:r>
              <a:rPr lang="en-US" dirty="0" smtClean="0">
                <a:latin typeface="+mn-lt"/>
              </a:rPr>
              <a:t/>
            </a:r>
            <a:br>
              <a:rPr lang="en-US" dirty="0" smtClean="0">
                <a:latin typeface="+mn-lt"/>
              </a:rPr>
            </a:br>
            <a:r>
              <a:rPr lang="en-US" sz="4200" dirty="0" smtClean="0">
                <a:latin typeface="+mn-lt"/>
              </a:rPr>
              <a:t>Transitional Housing for Survivors of Domestic and Sexual Violence:  A 2014-15 Snapshot</a:t>
            </a:r>
          </a:p>
        </p:txBody>
      </p:sp>
      <p:sp>
        <p:nvSpPr>
          <p:cNvPr id="7171" name="Subtitle 2"/>
          <p:cNvSpPr>
            <a:spLocks noGrp="1"/>
          </p:cNvSpPr>
          <p:nvPr>
            <p:ph type="body" sz="quarter" idx="12"/>
          </p:nvPr>
        </p:nvSpPr>
        <p:spPr>
          <a:xfrm>
            <a:off x="687388" y="4524375"/>
            <a:ext cx="8224837" cy="581024"/>
          </a:xfrm>
        </p:spPr>
        <p:txBody>
          <a:bodyPr>
            <a:noAutofit/>
          </a:bodyPr>
          <a:lstStyle/>
          <a:p>
            <a:pPr algn="ctr"/>
            <a:r>
              <a:rPr lang="en-US" dirty="0">
                <a:solidFill>
                  <a:schemeClr val="bg1"/>
                </a:solidFill>
              </a:rPr>
              <a:t>Overview Webinar </a:t>
            </a:r>
            <a:r>
              <a:rPr lang="en-US" dirty="0" smtClean="0">
                <a:solidFill>
                  <a:schemeClr val="bg1"/>
                </a:solidFill>
              </a:rPr>
              <a:t>#3 </a:t>
            </a:r>
            <a:r>
              <a:rPr lang="en-US" dirty="0">
                <a:solidFill>
                  <a:schemeClr val="bg1"/>
                </a:solidFill>
              </a:rPr>
              <a:t>(Chapters </a:t>
            </a:r>
            <a:r>
              <a:rPr lang="en-US" dirty="0" smtClean="0">
                <a:solidFill>
                  <a:schemeClr val="bg1"/>
                </a:solidFill>
              </a:rPr>
              <a:t>9-10)</a:t>
            </a:r>
            <a:endParaRPr lang="en-US" dirty="0">
              <a:solidFill>
                <a:schemeClr val="bg1"/>
              </a:solidFill>
            </a:endParaRPr>
          </a:p>
          <a:p>
            <a:pPr algn="ctr"/>
            <a:endParaRPr lang="en-US" dirty="0">
              <a:solidFill>
                <a:schemeClr val="bg1"/>
              </a:solidFill>
            </a:endParaRP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Copyright © 2015 American Institutes for Research. All rights reserved.</a:t>
            </a:r>
            <a:endParaRPr lang="en-US" dirty="0">
              <a:solidFill>
                <a:prstClr val="black">
                  <a:tint val="75000"/>
                </a:prstClr>
              </a:solidFill>
            </a:endParaRPr>
          </a:p>
        </p:txBody>
      </p:sp>
    </p:spTree>
    <p:extLst>
      <p:ext uri="{BB962C8B-B14F-4D97-AF65-F5344CB8AC3E}">
        <p14:creationId xmlns:p14="http://schemas.microsoft.com/office/powerpoint/2010/main" val="2346657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292" y="665422"/>
            <a:ext cx="8592185" cy="1164867"/>
          </a:xfrm>
        </p:spPr>
        <p:txBody>
          <a:bodyPr>
            <a:normAutofit/>
          </a:bodyPr>
          <a:lstStyle/>
          <a:p>
            <a:r>
              <a:rPr lang="en-US" sz="3200" b="1" i="1" dirty="0">
                <a:solidFill>
                  <a:srgbClr val="0070C0"/>
                </a:solidFill>
              </a:rPr>
              <a:t>Approach to Services</a:t>
            </a:r>
            <a:r>
              <a:rPr lang="en-US" sz="3200" b="1" i="1" dirty="0" smtClean="0">
                <a:solidFill>
                  <a:srgbClr val="0070C0"/>
                </a:solidFill>
              </a:rPr>
              <a:t>: </a:t>
            </a:r>
            <a:r>
              <a:rPr lang="en-US" sz="3200" b="1" i="1" dirty="0" smtClean="0">
                <a:solidFill>
                  <a:srgbClr val="002060"/>
                </a:solidFill>
              </a:rPr>
              <a:t>Advocacy </a:t>
            </a:r>
            <a:r>
              <a:rPr lang="en-US" sz="3200" b="1" i="1" dirty="0">
                <a:solidFill>
                  <a:srgbClr val="002060"/>
                </a:solidFill>
              </a:rPr>
              <a:t>/ Case </a:t>
            </a:r>
            <a:r>
              <a:rPr lang="en-US" sz="3200" b="1" i="1" dirty="0" smtClean="0">
                <a:solidFill>
                  <a:srgbClr val="002060"/>
                </a:solidFill>
              </a:rPr>
              <a:t>Management:</a:t>
            </a:r>
            <a:br>
              <a:rPr lang="en-US" sz="3200" b="1" i="1" dirty="0" smtClean="0">
                <a:solidFill>
                  <a:srgbClr val="002060"/>
                </a:solidFill>
              </a:rPr>
            </a:br>
            <a:r>
              <a:rPr lang="en-US" sz="3200" b="1" i="1" dirty="0">
                <a:solidFill>
                  <a:srgbClr val="0070C0"/>
                </a:solidFill>
              </a:rPr>
              <a:t>Empowerment Model</a:t>
            </a:r>
          </a:p>
        </p:txBody>
      </p:sp>
      <p:sp>
        <p:nvSpPr>
          <p:cNvPr id="2" name="Content Placeholder 1"/>
          <p:cNvSpPr>
            <a:spLocks noGrp="1"/>
          </p:cNvSpPr>
          <p:nvPr>
            <p:ph idx="1"/>
          </p:nvPr>
        </p:nvSpPr>
        <p:spPr>
          <a:xfrm>
            <a:off x="320040" y="1965960"/>
            <a:ext cx="8592185" cy="3931920"/>
          </a:xfrm>
        </p:spPr>
        <p:txBody>
          <a:bodyPr/>
          <a:lstStyle/>
          <a:p>
            <a:pPr marL="182880" lvl="1" indent="-182880"/>
            <a:r>
              <a:rPr lang="en-US" sz="2200" b="1" dirty="0" smtClean="0"/>
              <a:t>Survivor Empowerment </a:t>
            </a:r>
            <a:r>
              <a:rPr lang="en-US" sz="2200" dirty="0" smtClean="0"/>
              <a:t>– making their own life choices (including the nature of program participation, type of assistance sought)</a:t>
            </a:r>
          </a:p>
          <a:p>
            <a:pPr marL="182880" lvl="1" indent="-182880"/>
            <a:r>
              <a:rPr lang="en-US" sz="2200" dirty="0" smtClean="0"/>
              <a:t>Staff challenges: </a:t>
            </a:r>
          </a:p>
          <a:p>
            <a:pPr marL="640080" lvl="1" indent="-342900">
              <a:buFont typeface="Wingdings" panose="05000000000000000000" pitchFamily="2" charset="2"/>
              <a:buChar char="Ø"/>
            </a:pPr>
            <a:r>
              <a:rPr lang="en-US" sz="2200" dirty="0" smtClean="0"/>
              <a:t>Reconciling fundamental belief in a woman’s right to be free from violence vs. reality that survivor might decide, after weighing tradeoffs, that returning to an abusive relationship is her best (or least bad) alternative.</a:t>
            </a:r>
          </a:p>
          <a:p>
            <a:pPr marL="640080" lvl="1" indent="-342900">
              <a:buFont typeface="Wingdings" panose="05000000000000000000" pitchFamily="2" charset="2"/>
              <a:buChar char="Ø"/>
            </a:pPr>
            <a:r>
              <a:rPr lang="en-US" sz="2200" dirty="0" smtClean="0"/>
              <a:t>Desire to provide victim-centered services vs. concern that “successful transition” will take longer than “allowed” given survivor’s pace and broader focus vs. accountability for achieving HUD-defined “successes” within shorter timeframe.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2884639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893" y="465895"/>
            <a:ext cx="8518332" cy="1362905"/>
          </a:xfrm>
        </p:spPr>
        <p:txBody>
          <a:bodyPr>
            <a:noAutofit/>
          </a:bodyPr>
          <a:lstStyle/>
          <a:p>
            <a:r>
              <a:rPr lang="en-US" sz="3200" b="1" i="1" dirty="0">
                <a:solidFill>
                  <a:srgbClr val="0070C0"/>
                </a:solidFill>
              </a:rPr>
              <a:t>Approach to Services</a:t>
            </a:r>
            <a:r>
              <a:rPr lang="en-US" sz="3200" b="1" i="1" dirty="0" smtClean="0">
                <a:solidFill>
                  <a:srgbClr val="0070C0"/>
                </a:solidFill>
              </a:rPr>
              <a:t>: </a:t>
            </a:r>
            <a:r>
              <a:rPr lang="en-US" sz="3200" b="1" i="1" dirty="0" smtClean="0">
                <a:solidFill>
                  <a:srgbClr val="002060"/>
                </a:solidFill>
              </a:rPr>
              <a:t>Advocacy </a:t>
            </a:r>
            <a:r>
              <a:rPr lang="en-US" sz="3200" b="1" i="1" dirty="0">
                <a:solidFill>
                  <a:srgbClr val="002060"/>
                </a:solidFill>
              </a:rPr>
              <a:t>/ Case </a:t>
            </a:r>
            <a:r>
              <a:rPr lang="en-US" sz="3200" b="1" i="1" dirty="0" smtClean="0">
                <a:solidFill>
                  <a:srgbClr val="002060"/>
                </a:solidFill>
              </a:rPr>
              <a:t>Management: </a:t>
            </a:r>
            <a:br>
              <a:rPr lang="en-US" sz="3200" b="1" i="1" dirty="0" smtClean="0">
                <a:solidFill>
                  <a:srgbClr val="002060"/>
                </a:solidFill>
              </a:rPr>
            </a:br>
            <a:r>
              <a:rPr lang="en-US" sz="3200" b="1" i="1" dirty="0" smtClean="0">
                <a:solidFill>
                  <a:srgbClr val="0070C0"/>
                </a:solidFill>
              </a:rPr>
              <a:t>Housing First Model</a:t>
            </a:r>
            <a:endParaRPr lang="en-US" sz="3200" b="1" i="1" dirty="0">
              <a:solidFill>
                <a:srgbClr val="002060"/>
              </a:solidFill>
            </a:endParaRPr>
          </a:p>
        </p:txBody>
      </p:sp>
      <p:sp>
        <p:nvSpPr>
          <p:cNvPr id="2" name="Content Placeholder 1"/>
          <p:cNvSpPr>
            <a:spLocks noGrp="1"/>
          </p:cNvSpPr>
          <p:nvPr>
            <p:ph idx="1"/>
          </p:nvPr>
        </p:nvSpPr>
        <p:spPr>
          <a:xfrm>
            <a:off x="320040" y="1965960"/>
            <a:ext cx="8592185" cy="3931920"/>
          </a:xfrm>
        </p:spPr>
        <p:txBody>
          <a:bodyPr/>
          <a:lstStyle/>
          <a:p>
            <a:pPr marL="182880" lvl="1" indent="-182880"/>
            <a:r>
              <a:rPr lang="en-US" sz="2050" b="1" dirty="0" smtClean="0"/>
              <a:t>“Housing First”</a:t>
            </a:r>
            <a:r>
              <a:rPr lang="en-US" sz="2050" dirty="0" smtClean="0"/>
              <a:t>– accessing permanent affordable housing as quickly as possible (vs. extended interim housing + services to build “readiness” to sustain mainstream housing), based on assumption that participant will be better able to address non-housing needs once stably housed.</a:t>
            </a:r>
          </a:p>
          <a:p>
            <a:pPr marL="182880" lvl="1" indent="-182880"/>
            <a:r>
              <a:rPr lang="en-US" sz="2050" dirty="0" smtClean="0"/>
              <a:t>“Housing First” means different things to different programs</a:t>
            </a:r>
          </a:p>
          <a:p>
            <a:pPr marL="640080" lvl="1" indent="-342900">
              <a:lnSpc>
                <a:spcPct val="95000"/>
              </a:lnSpc>
              <a:spcBef>
                <a:spcPts val="500"/>
              </a:spcBef>
              <a:buFont typeface="Wingdings" panose="05000000000000000000" pitchFamily="2" charset="2"/>
              <a:buChar char="Ø"/>
            </a:pPr>
            <a:r>
              <a:rPr lang="en-US" sz="2050" dirty="0" smtClean="0"/>
              <a:t>HUD program model: shelter (</a:t>
            </a:r>
            <a:r>
              <a:rPr lang="en-US" sz="2050" b="1" i="1" dirty="0" smtClean="0"/>
              <a:t>ASAP</a:t>
            </a:r>
            <a:r>
              <a:rPr lang="en-US" sz="2050" dirty="0" smtClean="0"/>
              <a:t>) </a:t>
            </a:r>
            <a:r>
              <a:rPr lang="en-US" sz="2050" dirty="0" smtClean="0">
                <a:sym typeface="Wingdings" panose="05000000000000000000" pitchFamily="2" charset="2"/>
              </a:rPr>
              <a:t> Rapid Rehousing (RRH) with “just enough assistance” (“typically six months or less”)</a:t>
            </a:r>
            <a:endParaRPr lang="en-US" sz="2050" dirty="0"/>
          </a:p>
          <a:p>
            <a:pPr marL="640080" lvl="1" indent="-342900">
              <a:lnSpc>
                <a:spcPct val="95000"/>
              </a:lnSpc>
              <a:spcBef>
                <a:spcPts val="500"/>
              </a:spcBef>
              <a:buFont typeface="Wingdings" panose="05000000000000000000" pitchFamily="2" charset="2"/>
              <a:buChar char="Ø"/>
            </a:pPr>
            <a:r>
              <a:rPr lang="en-US" sz="2050" dirty="0" smtClean="0"/>
              <a:t>Victim services model: shelter (</a:t>
            </a:r>
            <a:r>
              <a:rPr lang="en-US" sz="2050" b="1" i="1" dirty="0" smtClean="0"/>
              <a:t>safety/healing</a:t>
            </a:r>
            <a:r>
              <a:rPr lang="en-US" sz="2050" dirty="0" smtClean="0"/>
              <a:t>) </a:t>
            </a:r>
            <a:r>
              <a:rPr lang="en-US" sz="2050" dirty="0" smtClean="0">
                <a:sym typeface="Wingdings" panose="05000000000000000000" pitchFamily="2" charset="2"/>
              </a:rPr>
              <a:t> transition-in-place in a scattered site apartment, with up to two years of assistance</a:t>
            </a:r>
            <a:r>
              <a:rPr lang="en-US" sz="2050" dirty="0" smtClean="0"/>
              <a:t>.</a:t>
            </a:r>
          </a:p>
          <a:p>
            <a:pPr marL="640080" lvl="1" indent="-342900">
              <a:lnSpc>
                <a:spcPct val="95000"/>
              </a:lnSpc>
              <a:spcBef>
                <a:spcPts val="500"/>
              </a:spcBef>
              <a:buFont typeface="Wingdings" panose="05000000000000000000" pitchFamily="2" charset="2"/>
              <a:buChar char="Ø"/>
            </a:pPr>
            <a:r>
              <a:rPr lang="en-US" sz="2050" dirty="0" smtClean="0"/>
              <a:t>Huge variation in amount / duration of financial assistance, and in mix / intensity / duration of services.  Increased program flexibility that comes with being able to access private resources.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2433845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39" y="569181"/>
            <a:ext cx="8592185" cy="1295401"/>
          </a:xfrm>
        </p:spPr>
        <p:txBody>
          <a:bodyPr>
            <a:normAutofit/>
          </a:bodyPr>
          <a:lstStyle/>
          <a:p>
            <a:r>
              <a:rPr lang="en-US" sz="3200" b="1" i="1" dirty="0">
                <a:solidFill>
                  <a:srgbClr val="0070C0"/>
                </a:solidFill>
              </a:rPr>
              <a:t>Approach to Services</a:t>
            </a:r>
            <a:r>
              <a:rPr lang="en-US" sz="3200" b="1" i="1" dirty="0" smtClean="0">
                <a:solidFill>
                  <a:srgbClr val="0070C0"/>
                </a:solidFill>
              </a:rPr>
              <a:t>: </a:t>
            </a:r>
            <a:r>
              <a:rPr lang="en-US" sz="3200" b="1" i="1" dirty="0" smtClean="0">
                <a:solidFill>
                  <a:srgbClr val="002060"/>
                </a:solidFill>
              </a:rPr>
              <a:t>Advocacy </a:t>
            </a:r>
            <a:r>
              <a:rPr lang="en-US" sz="3200" b="1" i="1" dirty="0">
                <a:solidFill>
                  <a:srgbClr val="002060"/>
                </a:solidFill>
              </a:rPr>
              <a:t>/ Case </a:t>
            </a:r>
            <a:r>
              <a:rPr lang="en-US" sz="3200" b="1" i="1" dirty="0" smtClean="0">
                <a:solidFill>
                  <a:srgbClr val="002060"/>
                </a:solidFill>
              </a:rPr>
              <a:t>Management:</a:t>
            </a:r>
            <a:br>
              <a:rPr lang="en-US" sz="3200" b="1" i="1" dirty="0" smtClean="0">
                <a:solidFill>
                  <a:srgbClr val="002060"/>
                </a:solidFill>
              </a:rPr>
            </a:br>
            <a:r>
              <a:rPr lang="en-US" sz="3200" b="1" i="1" dirty="0">
                <a:solidFill>
                  <a:srgbClr val="0070C0"/>
                </a:solidFill>
              </a:rPr>
              <a:t>Housing First: Limitations or Details of the Approach?  </a:t>
            </a:r>
          </a:p>
        </p:txBody>
      </p:sp>
      <p:sp>
        <p:nvSpPr>
          <p:cNvPr id="2" name="Content Placeholder 1"/>
          <p:cNvSpPr>
            <a:spLocks noGrp="1"/>
          </p:cNvSpPr>
          <p:nvPr>
            <p:ph idx="1"/>
          </p:nvPr>
        </p:nvSpPr>
        <p:spPr>
          <a:xfrm>
            <a:off x="320040" y="2026920"/>
            <a:ext cx="8592185" cy="3870960"/>
          </a:xfrm>
        </p:spPr>
        <p:txBody>
          <a:bodyPr/>
          <a:lstStyle/>
          <a:p>
            <a:pPr marL="182880" lvl="1" indent="-182880"/>
            <a:r>
              <a:rPr lang="en-US" sz="2100" b="1" dirty="0" smtClean="0"/>
              <a:t>“Housing First”</a:t>
            </a:r>
            <a:r>
              <a:rPr lang="en-US" sz="2100" dirty="0"/>
              <a:t> </a:t>
            </a:r>
            <a:r>
              <a:rPr lang="en-US" sz="2100" dirty="0" smtClean="0"/>
              <a:t>challenges for Transition-in-Place / RRH Programs:</a:t>
            </a:r>
          </a:p>
          <a:p>
            <a:pPr marL="640080" lvl="1" indent="-342900">
              <a:spcBef>
                <a:spcPts val="900"/>
              </a:spcBef>
              <a:buFont typeface="Wingdings" panose="05000000000000000000" pitchFamily="2" charset="2"/>
              <a:buChar char="Ø"/>
            </a:pPr>
            <a:r>
              <a:rPr lang="en-US" sz="2100" dirty="0" smtClean="0"/>
              <a:t>What if a survivor isn’t “ready” or cannot get a lease in her name? </a:t>
            </a:r>
            <a:endParaRPr lang="en-US" sz="2100" dirty="0"/>
          </a:p>
          <a:p>
            <a:pPr marL="640080" lvl="1" indent="-342900">
              <a:spcBef>
                <a:spcPts val="900"/>
              </a:spcBef>
              <a:buFont typeface="Wingdings" panose="05000000000000000000" pitchFamily="2" charset="2"/>
              <a:buChar char="Ø"/>
            </a:pPr>
            <a:r>
              <a:rPr lang="en-US" sz="2100" dirty="0" smtClean="0"/>
              <a:t>What if a survivor is not committed to independent housing?</a:t>
            </a:r>
          </a:p>
          <a:p>
            <a:pPr marL="640080" lvl="1" indent="-342900">
              <a:spcBef>
                <a:spcPts val="900"/>
              </a:spcBef>
              <a:buFont typeface="Wingdings" panose="05000000000000000000" pitchFamily="2" charset="2"/>
              <a:buChar char="Ø"/>
            </a:pPr>
            <a:r>
              <a:rPr lang="en-US" sz="2100" dirty="0" smtClean="0"/>
              <a:t>What if a survivor seeks more support than she can access from a scattered site location, or the safety/support of a staffed program?</a:t>
            </a:r>
          </a:p>
          <a:p>
            <a:pPr marL="640080" lvl="1" indent="-342900">
              <a:spcBef>
                <a:spcPts val="900"/>
              </a:spcBef>
              <a:buFont typeface="Wingdings" panose="05000000000000000000" pitchFamily="2" charset="2"/>
              <a:buChar char="Ø"/>
            </a:pPr>
            <a:r>
              <a:rPr lang="en-US" sz="2100" dirty="0"/>
              <a:t>What if a survivor has poor prognosis for sustainable income?</a:t>
            </a:r>
          </a:p>
          <a:p>
            <a:pPr marL="640080" lvl="1" indent="-342900">
              <a:spcBef>
                <a:spcPts val="900"/>
              </a:spcBef>
              <a:buFont typeface="Wingdings" panose="05000000000000000000" pitchFamily="2" charset="2"/>
              <a:buChar char="Ø"/>
            </a:pPr>
            <a:r>
              <a:rPr lang="en-US" sz="2100" dirty="0"/>
              <a:t>As “traditional” TH models are replaced with transition-in-place models, what </a:t>
            </a:r>
            <a:r>
              <a:rPr lang="en-US" sz="2100" dirty="0" smtClean="0"/>
              <a:t>low threshold options </a:t>
            </a:r>
            <a:r>
              <a:rPr lang="en-US" sz="2100" dirty="0"/>
              <a:t>are available to survivors with greater needs for support and more significant barriers to housing / </a:t>
            </a:r>
            <a:r>
              <a:rPr lang="en-US" sz="2100" dirty="0" smtClean="0"/>
              <a:t>income / employment / independence?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322149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 y="472439"/>
            <a:ext cx="8592185" cy="1325881"/>
          </a:xfrm>
        </p:spPr>
        <p:txBody>
          <a:bodyPr>
            <a:normAutofit fontScale="90000"/>
          </a:bodyPr>
          <a:lstStyle/>
          <a:p>
            <a:r>
              <a:rPr lang="en-US" sz="3600" b="1" i="1" dirty="0">
                <a:solidFill>
                  <a:srgbClr val="0070C0"/>
                </a:solidFill>
              </a:rPr>
              <a:t>Approach to Services</a:t>
            </a:r>
            <a:r>
              <a:rPr lang="en-US" sz="3600" b="1" i="1" dirty="0" smtClean="0">
                <a:solidFill>
                  <a:srgbClr val="0070C0"/>
                </a:solidFill>
              </a:rPr>
              <a:t>: </a:t>
            </a:r>
            <a:r>
              <a:rPr lang="en-US" sz="3600" b="1" i="1" dirty="0" smtClean="0">
                <a:solidFill>
                  <a:srgbClr val="002060"/>
                </a:solidFill>
              </a:rPr>
              <a:t>Advocacy </a:t>
            </a:r>
            <a:r>
              <a:rPr lang="en-US" sz="3600" b="1" i="1" dirty="0">
                <a:solidFill>
                  <a:srgbClr val="002060"/>
                </a:solidFill>
              </a:rPr>
              <a:t>/ </a:t>
            </a:r>
            <a:r>
              <a:rPr lang="en-US" sz="3600" b="1" i="1" dirty="0" smtClean="0">
                <a:solidFill>
                  <a:srgbClr val="002060"/>
                </a:solidFill>
              </a:rPr>
              <a:t>Case Management:</a:t>
            </a:r>
            <a:br>
              <a:rPr lang="en-US" sz="3600" b="1" i="1" dirty="0" smtClean="0">
                <a:solidFill>
                  <a:srgbClr val="002060"/>
                </a:solidFill>
              </a:rPr>
            </a:br>
            <a:r>
              <a:rPr lang="en-US" sz="3200" b="1" i="1" dirty="0" smtClean="0">
                <a:solidFill>
                  <a:srgbClr val="002060"/>
                </a:solidFill>
              </a:rPr>
              <a:t>Sanctuary Model – Full Frame / Network-Oriented Approach</a:t>
            </a:r>
            <a:endParaRPr lang="en-US" sz="3200" b="1" i="1" dirty="0">
              <a:solidFill>
                <a:srgbClr val="002060"/>
              </a:solidFill>
            </a:endParaRPr>
          </a:p>
        </p:txBody>
      </p:sp>
      <p:sp>
        <p:nvSpPr>
          <p:cNvPr id="2" name="Content Placeholder 1"/>
          <p:cNvSpPr>
            <a:spLocks noGrp="1"/>
          </p:cNvSpPr>
          <p:nvPr>
            <p:ph idx="1"/>
          </p:nvPr>
        </p:nvSpPr>
        <p:spPr>
          <a:xfrm>
            <a:off x="320040" y="1965960"/>
            <a:ext cx="8592185" cy="3931920"/>
          </a:xfrm>
        </p:spPr>
        <p:txBody>
          <a:bodyPr/>
          <a:lstStyle/>
          <a:p>
            <a:pPr marL="274320" lvl="1" indent="-274320">
              <a:spcBef>
                <a:spcPts val="900"/>
              </a:spcBef>
              <a:buFont typeface="Wingdings" panose="05000000000000000000" pitchFamily="2" charset="2"/>
              <a:buChar char="§"/>
            </a:pPr>
            <a:r>
              <a:rPr lang="en-US" sz="2100" dirty="0" smtClean="0"/>
              <a:t>Importance of understanding and being guided by the unique motivations and priorities of each survivor.  </a:t>
            </a:r>
            <a:endParaRPr lang="en-US" sz="2100" dirty="0"/>
          </a:p>
          <a:p>
            <a:pPr marL="274320" lvl="1" indent="-274320">
              <a:spcBef>
                <a:spcPts val="900"/>
              </a:spcBef>
              <a:buFont typeface="Wingdings" panose="05000000000000000000" pitchFamily="2" charset="2"/>
              <a:buChar char="§"/>
            </a:pPr>
            <a:r>
              <a:rPr lang="en-US" sz="2100" dirty="0" smtClean="0"/>
              <a:t>Holistic, trauma-informed, </a:t>
            </a:r>
            <a:r>
              <a:rPr lang="en-US" sz="2100" b="1" i="1" dirty="0" smtClean="0"/>
              <a:t>network-oriented approach</a:t>
            </a:r>
            <a:r>
              <a:rPr lang="en-US" sz="2100" dirty="0" smtClean="0"/>
              <a:t>: participants are defined by more than their status as “survivors.” They are part of communities in which they have meaningful roles and relationships.</a:t>
            </a:r>
          </a:p>
          <a:p>
            <a:pPr marL="274320" lvl="1" indent="-274320">
              <a:spcBef>
                <a:spcPts val="900"/>
              </a:spcBef>
              <a:buFont typeface="Wingdings" panose="05000000000000000000" pitchFamily="2" charset="2"/>
              <a:buChar char="§"/>
            </a:pPr>
            <a:r>
              <a:rPr lang="en-US" sz="2100" b="1" i="1" dirty="0" smtClean="0"/>
              <a:t>Full </a:t>
            </a:r>
            <a:r>
              <a:rPr lang="en-US" sz="2100" b="1" i="1" dirty="0"/>
              <a:t>Frame </a:t>
            </a:r>
            <a:r>
              <a:rPr lang="en-US" sz="2100" dirty="0"/>
              <a:t>emphasis on “</a:t>
            </a:r>
            <a:r>
              <a:rPr lang="en-US" sz="2100" b="1" i="1" dirty="0"/>
              <a:t>tradeoffs</a:t>
            </a:r>
            <a:r>
              <a:rPr lang="en-US" sz="2100" dirty="0"/>
              <a:t>” </a:t>
            </a:r>
            <a:r>
              <a:rPr lang="en-US" sz="2100" dirty="0" smtClean="0"/>
              <a:t>in choosing between “safety” and leaving the relationship / community vs. sustaining the roles and relationships that enrich and add meaning to a person’s life.  (Davies’ “Advocacy Beyond Leaving” ~ “harm reduction”)</a:t>
            </a:r>
          </a:p>
          <a:p>
            <a:pPr marL="274320" lvl="1" indent="-274320">
              <a:spcBef>
                <a:spcPts val="900"/>
              </a:spcBef>
              <a:buFont typeface="Wingdings" panose="05000000000000000000" pitchFamily="2" charset="2"/>
              <a:buChar char="§"/>
            </a:pPr>
            <a:r>
              <a:rPr lang="en-US" sz="2100" dirty="0" smtClean="0"/>
              <a:t>Importance of operating the program and delivering services in a way that is inclusive / empowering for both participants and staff.</a:t>
            </a:r>
            <a:endParaRPr lang="en-US" sz="2150" dirty="0" smtClean="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1353109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 y="472439"/>
            <a:ext cx="8592185" cy="1325881"/>
          </a:xfrm>
        </p:spPr>
        <p:txBody>
          <a:bodyPr>
            <a:normAutofit/>
          </a:bodyPr>
          <a:lstStyle/>
          <a:p>
            <a:r>
              <a:rPr lang="en-US" sz="3200" b="1" i="1" dirty="0" smtClean="0">
                <a:solidFill>
                  <a:srgbClr val="0070C0"/>
                </a:solidFill>
              </a:rPr>
              <a:t>Approach to Services: </a:t>
            </a:r>
            <a:r>
              <a:rPr lang="en-US" sz="3200" b="1" i="1" dirty="0" smtClean="0">
                <a:solidFill>
                  <a:srgbClr val="002060"/>
                </a:solidFill>
              </a:rPr>
              <a:t>Advocacy / Case Management:</a:t>
            </a:r>
            <a:br>
              <a:rPr lang="en-US" sz="3200" b="1" i="1" dirty="0" smtClean="0">
                <a:solidFill>
                  <a:srgbClr val="002060"/>
                </a:solidFill>
              </a:rPr>
            </a:br>
            <a:r>
              <a:rPr lang="en-US" sz="3200" b="1" i="1" dirty="0">
                <a:solidFill>
                  <a:srgbClr val="0070C0"/>
                </a:solidFill>
              </a:rPr>
              <a:t>Motivational </a:t>
            </a:r>
            <a:r>
              <a:rPr lang="en-US" sz="3200" b="1" i="1" dirty="0" smtClean="0">
                <a:solidFill>
                  <a:srgbClr val="0070C0"/>
                </a:solidFill>
              </a:rPr>
              <a:t>Interviewing: </a:t>
            </a:r>
            <a:r>
              <a:rPr lang="en-US" sz="3200" b="1" i="1" dirty="0">
                <a:solidFill>
                  <a:srgbClr val="0070C0"/>
                </a:solidFill>
              </a:rPr>
              <a:t>A Useful Tool</a:t>
            </a:r>
          </a:p>
        </p:txBody>
      </p:sp>
      <p:sp>
        <p:nvSpPr>
          <p:cNvPr id="2" name="Content Placeholder 1"/>
          <p:cNvSpPr>
            <a:spLocks noGrp="1"/>
          </p:cNvSpPr>
          <p:nvPr>
            <p:ph idx="1"/>
          </p:nvPr>
        </p:nvSpPr>
        <p:spPr>
          <a:xfrm>
            <a:off x="320040" y="1941576"/>
            <a:ext cx="8592185" cy="3931920"/>
          </a:xfrm>
        </p:spPr>
        <p:txBody>
          <a:bodyPr/>
          <a:lstStyle/>
          <a:p>
            <a:pPr marL="182880" lvl="1" indent="-182880"/>
            <a:r>
              <a:rPr lang="en-US" sz="2100" b="1" dirty="0" smtClean="0"/>
              <a:t>Motivational Interviewing</a:t>
            </a:r>
            <a:endParaRPr lang="en-US" sz="2100" dirty="0" smtClean="0"/>
          </a:p>
          <a:p>
            <a:pPr marL="640080" lvl="1" indent="-342900">
              <a:buFont typeface="Wingdings" panose="05000000000000000000" pitchFamily="2" charset="2"/>
              <a:buChar char="Ø"/>
            </a:pPr>
            <a:r>
              <a:rPr lang="en-US" sz="2100" dirty="0" smtClean="0"/>
              <a:t>not </a:t>
            </a:r>
            <a:r>
              <a:rPr lang="en-US" sz="2100" dirty="0"/>
              <a:t>a case management approach; </a:t>
            </a:r>
            <a:r>
              <a:rPr lang="en-US" sz="2100" dirty="0" smtClean="0"/>
              <a:t>MI </a:t>
            </a:r>
            <a:r>
              <a:rPr lang="en-US" sz="2100" dirty="0"/>
              <a:t>is a style of counseling that advocates can use to help participants navigate difficult decisions in which there is either ambivalence or tradeoffs to </a:t>
            </a:r>
            <a:r>
              <a:rPr lang="en-US" sz="2100" dirty="0" smtClean="0"/>
              <a:t>consider.</a:t>
            </a:r>
          </a:p>
          <a:p>
            <a:pPr marL="640080" lvl="1" indent="-342900">
              <a:buFont typeface="Wingdings" panose="05000000000000000000" pitchFamily="2" charset="2"/>
              <a:buChar char="Ø"/>
            </a:pPr>
            <a:r>
              <a:rPr lang="en-US" sz="2100" u="sng" dirty="0" smtClean="0">
                <a:hlinkClick r:id="rId3"/>
              </a:rPr>
              <a:t>Edmund </a:t>
            </a:r>
            <a:r>
              <a:rPr lang="en-US" sz="2100" u="sng" dirty="0">
                <a:hlinkClick r:id="rId3"/>
              </a:rPr>
              <a:t>&amp; Bland (</a:t>
            </a:r>
            <a:r>
              <a:rPr lang="en-US" sz="2100" u="sng" dirty="0" smtClean="0">
                <a:hlinkClick r:id="rId3"/>
              </a:rPr>
              <a:t>2011)</a:t>
            </a:r>
            <a:r>
              <a:rPr lang="en-US" sz="2100" dirty="0" smtClean="0"/>
              <a:t> – MI is a </a:t>
            </a:r>
            <a:r>
              <a:rPr lang="en-US" sz="2100" dirty="0"/>
              <a:t>counseling approach that helps people "</a:t>
            </a:r>
            <a:r>
              <a:rPr lang="en-US" sz="2100" dirty="0" err="1"/>
              <a:t>explor</a:t>
            </a:r>
            <a:r>
              <a:rPr lang="en-US" sz="2100" dirty="0"/>
              <a:t>[e] and </a:t>
            </a:r>
            <a:r>
              <a:rPr lang="en-US" sz="2100" dirty="0" err="1"/>
              <a:t>resolv</a:t>
            </a:r>
            <a:r>
              <a:rPr lang="en-US" sz="2100" dirty="0"/>
              <a:t>[e] the ambivalence most people feel when they seek to make major changes in their lives. Emphasis is on respecting individuals’ right to make their own decisions as they are ready to do so, which [is] compatible with the empowerment approach favored by victims’ advocates</a:t>
            </a:r>
            <a:r>
              <a:rPr lang="en-US" sz="2100" dirty="0" smtClean="0"/>
              <a:t>."</a:t>
            </a:r>
          </a:p>
          <a:p>
            <a:pPr marL="182880" lvl="1" indent="-182880"/>
            <a:r>
              <a:rPr lang="en-US" sz="2100" b="1" dirty="0" smtClean="0">
                <a:solidFill>
                  <a:schemeClr val="tx1"/>
                </a:solidFill>
              </a:rPr>
              <a:t>Provider comments </a:t>
            </a:r>
            <a:r>
              <a:rPr lang="en-US" sz="2100" dirty="0" smtClean="0"/>
              <a:t>on their approach to advocacy/case management </a:t>
            </a:r>
            <a:endParaRPr lang="en-US" sz="21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14</a:t>
            </a:fld>
            <a:endParaRPr lang="en-US" dirty="0"/>
          </a:p>
        </p:txBody>
      </p:sp>
    </p:spTree>
    <p:extLst>
      <p:ext uri="{BB962C8B-B14F-4D97-AF65-F5344CB8AC3E}">
        <p14:creationId xmlns:p14="http://schemas.microsoft.com/office/powerpoint/2010/main" val="2754527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440" y="457199"/>
            <a:ext cx="8439785" cy="1341121"/>
          </a:xfrm>
        </p:spPr>
        <p:txBody>
          <a:bodyPr>
            <a:normAutofit/>
          </a:bodyPr>
          <a:lstStyle/>
          <a:p>
            <a:r>
              <a:rPr lang="en-US" sz="3200" b="1" i="1" dirty="0">
                <a:solidFill>
                  <a:srgbClr val="0070C0"/>
                </a:solidFill>
              </a:rPr>
              <a:t>Approach to Services</a:t>
            </a:r>
            <a:r>
              <a:rPr lang="en-US" sz="3200" b="1" i="1" dirty="0" smtClean="0">
                <a:solidFill>
                  <a:srgbClr val="0070C0"/>
                </a:solidFill>
              </a:rPr>
              <a:t>:</a:t>
            </a:r>
            <a:br>
              <a:rPr lang="en-US" sz="3200" b="1" i="1" dirty="0" smtClean="0">
                <a:solidFill>
                  <a:srgbClr val="0070C0"/>
                </a:solidFill>
              </a:rPr>
            </a:br>
            <a:r>
              <a:rPr lang="en-US" sz="3200" b="1" i="1" dirty="0" smtClean="0">
                <a:solidFill>
                  <a:srgbClr val="002060"/>
                </a:solidFill>
              </a:rPr>
              <a:t>Safety Planning</a:t>
            </a:r>
            <a:endParaRPr lang="en-US" sz="3200" b="1" i="1" dirty="0">
              <a:solidFill>
                <a:srgbClr val="002060"/>
              </a:solidFill>
            </a:endParaRPr>
          </a:p>
        </p:txBody>
      </p:sp>
      <p:sp>
        <p:nvSpPr>
          <p:cNvPr id="2" name="Content Placeholder 1"/>
          <p:cNvSpPr>
            <a:spLocks noGrp="1"/>
          </p:cNvSpPr>
          <p:nvPr>
            <p:ph idx="1"/>
          </p:nvPr>
        </p:nvSpPr>
        <p:spPr>
          <a:xfrm>
            <a:off x="320040" y="1965960"/>
            <a:ext cx="8592185" cy="3931920"/>
          </a:xfrm>
        </p:spPr>
        <p:txBody>
          <a:bodyPr/>
          <a:lstStyle/>
          <a:p>
            <a:pPr marL="182880" lvl="1" indent="-182880"/>
            <a:r>
              <a:rPr lang="en-US" sz="2200" dirty="0" smtClean="0"/>
              <a:t>Safety Planning (Domestic Violence)</a:t>
            </a:r>
          </a:p>
          <a:p>
            <a:pPr marL="640080" lvl="1" indent="-342900">
              <a:lnSpc>
                <a:spcPct val="95000"/>
              </a:lnSpc>
              <a:buFont typeface="Wingdings" panose="05000000000000000000" pitchFamily="2" charset="2"/>
              <a:buChar char="Ø"/>
            </a:pPr>
            <a:r>
              <a:rPr lang="en-US" sz="2200" dirty="0" smtClean="0"/>
              <a:t>Batterer-generated risks: violence, psychological abuse, financial abuse, sabotage, endangerment of children</a:t>
            </a:r>
            <a:endParaRPr lang="en-US" sz="2200" dirty="0"/>
          </a:p>
          <a:p>
            <a:pPr marL="640080" lvl="1" indent="-342900">
              <a:lnSpc>
                <a:spcPct val="95000"/>
              </a:lnSpc>
              <a:buFont typeface="Wingdings" panose="05000000000000000000" pitchFamily="2" charset="2"/>
              <a:buChar char="Ø"/>
            </a:pPr>
            <a:r>
              <a:rPr lang="en-US" sz="2200" dirty="0" smtClean="0"/>
              <a:t>Life-generated risks: poverty, loss or work, loss of health coverage, inability to sustain child custody</a:t>
            </a:r>
          </a:p>
          <a:p>
            <a:pPr marL="640080" lvl="1" indent="-342900">
              <a:lnSpc>
                <a:spcPct val="95000"/>
              </a:lnSpc>
              <a:buFont typeface="Wingdings" panose="05000000000000000000" pitchFamily="2" charset="2"/>
              <a:buChar char="Ø"/>
            </a:pPr>
            <a:r>
              <a:rPr lang="en-US" sz="2200" dirty="0" smtClean="0"/>
              <a:t>Maximizing safety / minimizing risks attendant to:</a:t>
            </a:r>
          </a:p>
          <a:p>
            <a:pPr marL="1097280" lvl="1" indent="-342900">
              <a:lnSpc>
                <a:spcPct val="95000"/>
              </a:lnSpc>
              <a:buFont typeface="Wingdings" panose="05000000000000000000" pitchFamily="2" charset="2"/>
              <a:buChar char="ü"/>
            </a:pPr>
            <a:r>
              <a:rPr lang="en-US" sz="2200" dirty="0" smtClean="0"/>
              <a:t>unplanned encounters </a:t>
            </a:r>
            <a:r>
              <a:rPr lang="en-US" sz="2200" dirty="0"/>
              <a:t>with abusive (ex-)</a:t>
            </a:r>
            <a:r>
              <a:rPr lang="en-US" sz="2200" dirty="0" smtClean="0"/>
              <a:t>partner;</a:t>
            </a:r>
          </a:p>
          <a:p>
            <a:pPr marL="1097280" lvl="1" indent="-342900">
              <a:lnSpc>
                <a:spcPct val="95000"/>
              </a:lnSpc>
              <a:buFont typeface="Wingdings" panose="05000000000000000000" pitchFamily="2" charset="2"/>
              <a:buChar char="ü"/>
            </a:pPr>
            <a:r>
              <a:rPr lang="en-US" sz="2200" dirty="0" smtClean="0"/>
              <a:t>remaining in contact with abusive (ex-)partner (e.g., in shared custody or visitation arrangements); or </a:t>
            </a:r>
          </a:p>
          <a:p>
            <a:pPr marL="1097280" lvl="1" indent="-342900">
              <a:lnSpc>
                <a:spcPct val="95000"/>
              </a:lnSpc>
              <a:buFont typeface="Wingdings" panose="05000000000000000000" pitchFamily="2" charset="2"/>
              <a:buChar char="ü"/>
            </a:pPr>
            <a:r>
              <a:rPr lang="en-US" sz="2200" dirty="0" smtClean="0"/>
              <a:t>remaining in connection with extended family and/or community that includes abusive </a:t>
            </a:r>
            <a:r>
              <a:rPr lang="en-US" sz="2200" dirty="0"/>
              <a:t>(ex-)</a:t>
            </a:r>
            <a:r>
              <a:rPr lang="en-US" sz="2200" dirty="0" smtClean="0"/>
              <a:t>partner.</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15</a:t>
            </a:fld>
            <a:endParaRPr lang="en-US" dirty="0"/>
          </a:p>
        </p:txBody>
      </p:sp>
    </p:spTree>
    <p:extLst>
      <p:ext uri="{BB962C8B-B14F-4D97-AF65-F5344CB8AC3E}">
        <p14:creationId xmlns:p14="http://schemas.microsoft.com/office/powerpoint/2010/main" val="3252979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 y="457282"/>
            <a:ext cx="8439785" cy="1371518"/>
          </a:xfrm>
        </p:spPr>
        <p:txBody>
          <a:bodyPr>
            <a:normAutofit/>
          </a:bodyPr>
          <a:lstStyle/>
          <a:p>
            <a:r>
              <a:rPr lang="en-US" sz="3200" b="1" i="1" dirty="0">
                <a:solidFill>
                  <a:srgbClr val="0070C0"/>
                </a:solidFill>
              </a:rPr>
              <a:t>Approach to Services</a:t>
            </a:r>
            <a:r>
              <a:rPr lang="en-US" sz="3200" b="1" i="1" dirty="0" smtClean="0">
                <a:solidFill>
                  <a:srgbClr val="0070C0"/>
                </a:solidFill>
              </a:rPr>
              <a:t>: </a:t>
            </a:r>
            <a:r>
              <a:rPr lang="en-US" sz="3200" b="1" i="1" dirty="0" smtClean="0">
                <a:solidFill>
                  <a:srgbClr val="002060"/>
                </a:solidFill>
              </a:rPr>
              <a:t>Safety Planning: </a:t>
            </a:r>
            <a:br>
              <a:rPr lang="en-US" sz="3200" b="1" i="1" dirty="0" smtClean="0">
                <a:solidFill>
                  <a:srgbClr val="002060"/>
                </a:solidFill>
              </a:rPr>
            </a:br>
            <a:r>
              <a:rPr lang="en-US" sz="3200" b="1" i="1" dirty="0">
                <a:solidFill>
                  <a:srgbClr val="0070C0"/>
                </a:solidFill>
              </a:rPr>
              <a:t>Restraining Orders/Orders of Protection</a:t>
            </a:r>
          </a:p>
        </p:txBody>
      </p:sp>
      <p:sp>
        <p:nvSpPr>
          <p:cNvPr id="2" name="Content Placeholder 1"/>
          <p:cNvSpPr>
            <a:spLocks noGrp="1"/>
          </p:cNvSpPr>
          <p:nvPr>
            <p:ph idx="1"/>
          </p:nvPr>
        </p:nvSpPr>
        <p:spPr>
          <a:xfrm>
            <a:off x="320040" y="1965960"/>
            <a:ext cx="8592185" cy="3931920"/>
          </a:xfrm>
        </p:spPr>
        <p:txBody>
          <a:bodyPr/>
          <a:lstStyle/>
          <a:p>
            <a:pPr marL="457200" lvl="1" indent="-274320">
              <a:spcBef>
                <a:spcPts val="900"/>
              </a:spcBef>
              <a:buFont typeface="Wingdings" panose="05000000000000000000" pitchFamily="2" charset="2"/>
              <a:buChar char="Ø"/>
            </a:pPr>
            <a:r>
              <a:rPr lang="en-US" sz="2000" dirty="0" smtClean="0"/>
              <a:t>Potentially beneficial / potentially inflammatory</a:t>
            </a:r>
          </a:p>
          <a:p>
            <a:pPr marL="457200" lvl="1" indent="-274320">
              <a:spcBef>
                <a:spcPts val="900"/>
              </a:spcBef>
              <a:buFont typeface="Wingdings" panose="05000000000000000000" pitchFamily="2" charset="2"/>
              <a:buChar char="Ø"/>
            </a:pPr>
            <a:r>
              <a:rPr lang="en-US" sz="2000" dirty="0" smtClean="0"/>
              <a:t>Only effective if abusive (ex-)partner / assailant is deterred by the threat of punishment for violating court order</a:t>
            </a:r>
          </a:p>
          <a:p>
            <a:pPr marL="457200" lvl="1" indent="-274320">
              <a:spcBef>
                <a:spcPts val="900"/>
              </a:spcBef>
              <a:buFont typeface="Wingdings" panose="05000000000000000000" pitchFamily="2" charset="2"/>
              <a:buChar char="Ø"/>
            </a:pPr>
            <a:r>
              <a:rPr lang="en-US" sz="2000" dirty="0" smtClean="0"/>
              <a:t>May be seen by “authorities” (public assistance offices, judges ruling on custody, police) as a “litmus test” of the survivor’s “commitment” to extricating herself (and her children) from a dangerous situation</a:t>
            </a:r>
          </a:p>
          <a:p>
            <a:pPr marL="457200" lvl="1" indent="-274320">
              <a:spcBef>
                <a:spcPts val="900"/>
              </a:spcBef>
              <a:buFont typeface="Wingdings" panose="05000000000000000000" pitchFamily="2" charset="2"/>
              <a:buChar char=""/>
            </a:pPr>
            <a:r>
              <a:rPr lang="en-US" sz="2000" b="1" i="1" dirty="0" smtClean="0">
                <a:solidFill>
                  <a:schemeClr val="tx1"/>
                </a:solidFill>
                <a:sym typeface="Wingdings" panose="05000000000000000000" pitchFamily="2" charset="2"/>
              </a:rPr>
              <a:t>The survivor is best judge of whether to seek such an order</a:t>
            </a:r>
            <a:r>
              <a:rPr lang="en-US" sz="2000" dirty="0" smtClean="0">
                <a:solidFill>
                  <a:schemeClr val="tx1"/>
                </a:solidFill>
                <a:sym typeface="Wingdings" panose="05000000000000000000" pitchFamily="2" charset="2"/>
              </a:rPr>
              <a:t>.</a:t>
            </a:r>
          </a:p>
          <a:p>
            <a:pPr marL="457200" lvl="1" indent="-274320">
              <a:spcBef>
                <a:spcPts val="900"/>
              </a:spcBef>
              <a:buFont typeface="Wingdings" panose="05000000000000000000" pitchFamily="2" charset="2"/>
              <a:buChar char="Ø"/>
            </a:pPr>
            <a:r>
              <a:rPr lang="en-US" sz="2000" dirty="0"/>
              <a:t>See WomensLaw.org webpage on restraining orders for general background information and state-specific laws governing such orders. </a:t>
            </a:r>
          </a:p>
          <a:p>
            <a:pPr marL="457200" lvl="1" indent="-274320">
              <a:spcBef>
                <a:spcPts val="900"/>
              </a:spcBef>
              <a:buFont typeface="Wingdings" panose="05000000000000000000" pitchFamily="2" charset="2"/>
              <a:buChar char="Ø"/>
            </a:pPr>
            <a:r>
              <a:rPr lang="en-US" sz="2000" dirty="0" smtClean="0"/>
              <a:t>VAWA Full </a:t>
            </a:r>
            <a:r>
              <a:rPr lang="en-US" sz="2000" dirty="0"/>
              <a:t>Faith and Credit (FFC) provision r</a:t>
            </a:r>
            <a:r>
              <a:rPr lang="en-US" sz="2000" dirty="0" smtClean="0"/>
              <a:t>equires </a:t>
            </a:r>
            <a:r>
              <a:rPr lang="en-US" sz="2000" dirty="0"/>
              <a:t>that </a:t>
            </a:r>
            <a:r>
              <a:rPr lang="en-US" sz="2000" dirty="0" smtClean="0"/>
              <a:t>orders </a:t>
            </a:r>
            <a:r>
              <a:rPr lang="en-US" sz="2000" dirty="0"/>
              <a:t>issued in </a:t>
            </a:r>
            <a:r>
              <a:rPr lang="en-US" sz="2000" dirty="0" smtClean="0"/>
              <a:t>any </a:t>
            </a:r>
            <a:r>
              <a:rPr lang="en-US" sz="2000" dirty="0"/>
              <a:t>jurisdiction </a:t>
            </a:r>
            <a:r>
              <a:rPr lang="en-US" sz="2000" dirty="0" smtClean="0"/>
              <a:t>be </a:t>
            </a:r>
            <a:r>
              <a:rPr lang="en-US" sz="2000" dirty="0"/>
              <a:t>recognized and enforced in </a:t>
            </a:r>
            <a:r>
              <a:rPr lang="en-US" sz="2000" dirty="0" smtClean="0"/>
              <a:t>all other </a:t>
            </a:r>
            <a:r>
              <a:rPr lang="en-US" sz="2000" dirty="0"/>
              <a:t>jurisdictions.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3767418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440" y="472439"/>
            <a:ext cx="8439785" cy="1325881"/>
          </a:xfrm>
        </p:spPr>
        <p:txBody>
          <a:bodyPr>
            <a:normAutofit/>
          </a:bodyPr>
          <a:lstStyle/>
          <a:p>
            <a:r>
              <a:rPr lang="en-US" sz="3200" b="1" i="1" dirty="0">
                <a:solidFill>
                  <a:srgbClr val="0070C0"/>
                </a:solidFill>
              </a:rPr>
              <a:t>Approach to </a:t>
            </a:r>
            <a:r>
              <a:rPr lang="en-US" sz="3200" b="1" i="1" dirty="0" smtClean="0">
                <a:solidFill>
                  <a:srgbClr val="0070C0"/>
                </a:solidFill>
              </a:rPr>
              <a:t>Services: </a:t>
            </a:r>
            <a:r>
              <a:rPr lang="en-US" sz="3200" b="1" i="1" dirty="0" smtClean="0">
                <a:solidFill>
                  <a:srgbClr val="002060"/>
                </a:solidFill>
              </a:rPr>
              <a:t>Safety Planning</a:t>
            </a:r>
            <a:br>
              <a:rPr lang="en-US" sz="3200" b="1" i="1" dirty="0" smtClean="0">
                <a:solidFill>
                  <a:srgbClr val="002060"/>
                </a:solidFill>
              </a:rPr>
            </a:br>
            <a:r>
              <a:rPr lang="en-US" sz="3200" b="1" i="1" dirty="0">
                <a:solidFill>
                  <a:srgbClr val="0070C0"/>
                </a:solidFill>
              </a:rPr>
              <a:t>Danger Assessment / Lethality Assessment</a:t>
            </a:r>
          </a:p>
        </p:txBody>
      </p:sp>
      <p:sp>
        <p:nvSpPr>
          <p:cNvPr id="2" name="Content Placeholder 1"/>
          <p:cNvSpPr>
            <a:spLocks noGrp="1"/>
          </p:cNvSpPr>
          <p:nvPr>
            <p:ph idx="1"/>
          </p:nvPr>
        </p:nvSpPr>
        <p:spPr>
          <a:xfrm>
            <a:off x="320040" y="2080591"/>
            <a:ext cx="8592185" cy="3829879"/>
          </a:xfrm>
        </p:spPr>
        <p:txBody>
          <a:bodyPr/>
          <a:lstStyle/>
          <a:p>
            <a:pPr marL="640080" lvl="1" indent="-342900">
              <a:lnSpc>
                <a:spcPct val="95000"/>
              </a:lnSpc>
              <a:buFont typeface="Wingdings" panose="05000000000000000000" pitchFamily="2" charset="2"/>
              <a:buChar char="Ø"/>
            </a:pPr>
            <a:r>
              <a:rPr lang="en-US" sz="2300" dirty="0" smtClean="0"/>
              <a:t>An accurate measure of survivor’s future risks?</a:t>
            </a:r>
          </a:p>
          <a:p>
            <a:pPr marL="297180" lvl="1" indent="0" algn="ctr">
              <a:lnSpc>
                <a:spcPct val="95000"/>
              </a:lnSpc>
              <a:spcBef>
                <a:spcPts val="0"/>
              </a:spcBef>
              <a:buNone/>
            </a:pPr>
            <a:r>
              <a:rPr lang="en-US" sz="2000" dirty="0" smtClean="0"/>
              <a:t>-- or --</a:t>
            </a:r>
            <a:endParaRPr lang="en-US" sz="2000" dirty="0"/>
          </a:p>
          <a:p>
            <a:pPr marL="640080" lvl="1" indent="-342900">
              <a:lnSpc>
                <a:spcPct val="95000"/>
              </a:lnSpc>
              <a:spcBef>
                <a:spcPts val="400"/>
              </a:spcBef>
              <a:buFont typeface="Wingdings" panose="05000000000000000000" pitchFamily="2" charset="2"/>
              <a:buChar char="Ø"/>
            </a:pPr>
            <a:r>
              <a:rPr lang="en-US" sz="2300" dirty="0" smtClean="0"/>
              <a:t>An appropriate tool for triaging survivors participating in a “coordinated entry” system?</a:t>
            </a:r>
          </a:p>
          <a:p>
            <a:pPr marL="297180" lvl="1" indent="0" algn="ctr">
              <a:lnSpc>
                <a:spcPct val="95000"/>
              </a:lnSpc>
              <a:spcBef>
                <a:spcPts val="0"/>
              </a:spcBef>
              <a:buNone/>
            </a:pPr>
            <a:r>
              <a:rPr lang="en-US" sz="2000" dirty="0" smtClean="0"/>
              <a:t>-- or --</a:t>
            </a:r>
          </a:p>
          <a:p>
            <a:pPr marL="640080" lvl="1" indent="-342900">
              <a:lnSpc>
                <a:spcPct val="95000"/>
              </a:lnSpc>
              <a:spcBef>
                <a:spcPts val="400"/>
              </a:spcBef>
              <a:buFont typeface="Wingdings" panose="05000000000000000000" pitchFamily="2" charset="2"/>
              <a:buChar char="Ø"/>
            </a:pPr>
            <a:r>
              <a:rPr lang="en-US" sz="2300" dirty="0" smtClean="0"/>
              <a:t>A vehicle for helping survivor systematically inventory their experience of abuse and risks for future violence</a:t>
            </a:r>
          </a:p>
          <a:p>
            <a:pPr marL="297180" lvl="1" indent="0" algn="ctr">
              <a:lnSpc>
                <a:spcPct val="95000"/>
              </a:lnSpc>
              <a:spcBef>
                <a:spcPts val="0"/>
              </a:spcBef>
              <a:buNone/>
            </a:pPr>
            <a:r>
              <a:rPr lang="en-US" sz="2000" dirty="0"/>
              <a:t>-- or </a:t>
            </a:r>
            <a:r>
              <a:rPr lang="en-US" sz="2000" dirty="0" smtClean="0"/>
              <a:t>--</a:t>
            </a:r>
            <a:endParaRPr lang="en-US" sz="2400" dirty="0" smtClean="0"/>
          </a:p>
          <a:p>
            <a:pPr marL="640080" lvl="1" indent="-342900">
              <a:lnSpc>
                <a:spcPct val="95000"/>
              </a:lnSpc>
              <a:spcBef>
                <a:spcPts val="400"/>
              </a:spcBef>
              <a:buFont typeface="Wingdings" panose="05000000000000000000" pitchFamily="2" charset="2"/>
              <a:buChar char="Ø"/>
            </a:pPr>
            <a:r>
              <a:rPr lang="en-US" sz="2300" dirty="0" smtClean="0"/>
              <a:t>A vehicle for supporting closer cooperation between law enforcement, health provides, and victim services providers in addressing risks posed by domestic violence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1369318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411" y="579119"/>
            <a:ext cx="8439785" cy="1210587"/>
          </a:xfrm>
        </p:spPr>
        <p:txBody>
          <a:bodyPr>
            <a:normAutofit/>
          </a:bodyPr>
          <a:lstStyle/>
          <a:p>
            <a:r>
              <a:rPr lang="en-US" sz="3200" b="1" i="1" dirty="0">
                <a:solidFill>
                  <a:srgbClr val="0070C0"/>
                </a:solidFill>
              </a:rPr>
              <a:t>Approach to </a:t>
            </a:r>
            <a:r>
              <a:rPr lang="en-US" sz="3200" b="1" i="1" dirty="0" smtClean="0">
                <a:solidFill>
                  <a:srgbClr val="0070C0"/>
                </a:solidFill>
              </a:rPr>
              <a:t>Services:</a:t>
            </a:r>
            <a:br>
              <a:rPr lang="en-US" sz="3200" b="1" i="1" dirty="0" smtClean="0">
                <a:solidFill>
                  <a:srgbClr val="0070C0"/>
                </a:solidFill>
              </a:rPr>
            </a:br>
            <a:r>
              <a:rPr lang="en-US" sz="3200" b="1" i="1" dirty="0" smtClean="0">
                <a:solidFill>
                  <a:srgbClr val="002060"/>
                </a:solidFill>
              </a:rPr>
              <a:t>Safety Planning &amp; Technology</a:t>
            </a:r>
            <a:endParaRPr lang="en-US" sz="3200" b="1" i="1" dirty="0">
              <a:solidFill>
                <a:srgbClr val="002060"/>
              </a:solidFill>
            </a:endParaRPr>
          </a:p>
        </p:txBody>
      </p:sp>
      <p:sp>
        <p:nvSpPr>
          <p:cNvPr id="2" name="Content Placeholder 1"/>
          <p:cNvSpPr>
            <a:spLocks noGrp="1"/>
          </p:cNvSpPr>
          <p:nvPr>
            <p:ph idx="1"/>
          </p:nvPr>
        </p:nvSpPr>
        <p:spPr>
          <a:xfrm>
            <a:off x="320040" y="1914144"/>
            <a:ext cx="8592185" cy="4023360"/>
          </a:xfrm>
        </p:spPr>
        <p:txBody>
          <a:bodyPr/>
          <a:lstStyle/>
          <a:p>
            <a:pPr marL="182880" lvl="1" indent="-182880"/>
            <a:r>
              <a:rPr lang="en-US" sz="2400" dirty="0" smtClean="0"/>
              <a:t>Safe Use of Technology</a:t>
            </a:r>
          </a:p>
          <a:p>
            <a:pPr marL="640080" lvl="1" indent="-342900">
              <a:lnSpc>
                <a:spcPct val="95000"/>
              </a:lnSpc>
              <a:buFont typeface="Wingdings" panose="05000000000000000000" pitchFamily="2" charset="2"/>
              <a:buChar char="Ø"/>
            </a:pPr>
            <a:r>
              <a:rPr lang="en-US" sz="2200" dirty="0" smtClean="0"/>
              <a:t>NNEDV Safety Net project:</a:t>
            </a:r>
          </a:p>
          <a:p>
            <a:pPr marL="1005840" lvl="1" indent="-342900">
              <a:lnSpc>
                <a:spcPct val="95000"/>
              </a:lnSpc>
              <a:buFont typeface="Wingdings" panose="05000000000000000000" pitchFamily="2" charset="2"/>
              <a:buChar char="ü"/>
            </a:pPr>
            <a:r>
              <a:rPr lang="en-US" sz="2200" dirty="0"/>
              <a:t>training and </a:t>
            </a:r>
            <a:r>
              <a:rPr lang="en-US" sz="2200" dirty="0" smtClean="0"/>
              <a:t>resources for providers on program use of technology, assistive technology for Deaf survivors and survivors with disabilities, data collection/storage, etc. </a:t>
            </a:r>
          </a:p>
          <a:p>
            <a:pPr marL="1005840" lvl="1" indent="-342900">
              <a:lnSpc>
                <a:spcPct val="95000"/>
              </a:lnSpc>
              <a:buFont typeface="Wingdings" panose="05000000000000000000" pitchFamily="2" charset="2"/>
              <a:buChar char="ü"/>
            </a:pPr>
            <a:r>
              <a:rPr lang="en-US" sz="2200" dirty="0" smtClean="0"/>
              <a:t>resources for survivors on safe use of phones, tablets, internet browsers, etc.</a:t>
            </a:r>
          </a:p>
          <a:p>
            <a:pPr marL="640080" lvl="1" indent="-342900">
              <a:lnSpc>
                <a:spcPct val="95000"/>
              </a:lnSpc>
              <a:buFont typeface="Wingdings" panose="05000000000000000000" pitchFamily="2" charset="2"/>
              <a:buChar char="Ø"/>
            </a:pPr>
            <a:r>
              <a:rPr lang="en-US" sz="2200" dirty="0" smtClean="0"/>
              <a:t>Counseling survivors who will be referred into mainstream homeless services system about their right to withhold permission to share personally identifying information.</a:t>
            </a:r>
          </a:p>
          <a:p>
            <a:pPr marL="182880" lvl="1" indent="-182880">
              <a:lnSpc>
                <a:spcPct val="95000"/>
              </a:lnSpc>
              <a:spcBef>
                <a:spcPts val="1200"/>
              </a:spcBef>
            </a:pPr>
            <a:r>
              <a:rPr lang="en-US" sz="2400" b="1" dirty="0">
                <a:effectLst>
                  <a:outerShdw blurRad="38100" dist="38100" dir="2700000" algn="tl">
                    <a:srgbClr val="000000">
                      <a:alpha val="43137"/>
                    </a:srgbClr>
                  </a:outerShdw>
                </a:effectLst>
              </a:rPr>
              <a:t> </a:t>
            </a:r>
            <a:r>
              <a:rPr lang="en-US" sz="2400" b="1" dirty="0" smtClean="0">
                <a:solidFill>
                  <a:schemeClr val="tx1"/>
                </a:solidFill>
              </a:rPr>
              <a:t>Provider comments </a:t>
            </a:r>
            <a:r>
              <a:rPr lang="en-US" sz="2400" dirty="0" smtClean="0"/>
              <a:t>on participant safety / safety planning</a:t>
            </a:r>
            <a:endParaRPr lang="en-US" sz="2400" dirty="0"/>
          </a:p>
          <a:p>
            <a:pPr marL="640080" lvl="1" indent="-342900">
              <a:lnSpc>
                <a:spcPct val="95000"/>
              </a:lnSpc>
              <a:buFont typeface="Wingdings" panose="05000000000000000000" pitchFamily="2" charset="2"/>
              <a:buChar char="Ø"/>
            </a:pPr>
            <a:endParaRPr lang="en-US" sz="2200" dirty="0" smtClean="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2178407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440" y="640079"/>
            <a:ext cx="8439785" cy="1149627"/>
          </a:xfrm>
        </p:spPr>
        <p:txBody>
          <a:bodyPr>
            <a:normAutofit/>
          </a:bodyPr>
          <a:lstStyle/>
          <a:p>
            <a:r>
              <a:rPr lang="en-US" sz="3200" b="1" i="1" dirty="0">
                <a:solidFill>
                  <a:srgbClr val="0070C0"/>
                </a:solidFill>
              </a:rPr>
              <a:t>Approach to Services</a:t>
            </a:r>
            <a:r>
              <a:rPr lang="en-US" sz="3200" b="1" i="1" dirty="0" smtClean="0">
                <a:solidFill>
                  <a:srgbClr val="0070C0"/>
                </a:solidFill>
              </a:rPr>
              <a:t>:</a:t>
            </a:r>
            <a:br>
              <a:rPr lang="en-US" sz="3200" b="1" i="1" dirty="0" smtClean="0">
                <a:solidFill>
                  <a:srgbClr val="0070C0"/>
                </a:solidFill>
              </a:rPr>
            </a:br>
            <a:r>
              <a:rPr lang="en-US" sz="3200" b="1" i="1" dirty="0" smtClean="0">
                <a:solidFill>
                  <a:srgbClr val="002060"/>
                </a:solidFill>
              </a:rPr>
              <a:t>Community Integration</a:t>
            </a:r>
            <a:endParaRPr lang="en-US" sz="3200" b="1" i="1" dirty="0">
              <a:solidFill>
                <a:srgbClr val="002060"/>
              </a:solidFill>
            </a:endParaRPr>
          </a:p>
        </p:txBody>
      </p:sp>
      <p:sp>
        <p:nvSpPr>
          <p:cNvPr id="2" name="Content Placeholder 1"/>
          <p:cNvSpPr>
            <a:spLocks noGrp="1"/>
          </p:cNvSpPr>
          <p:nvPr>
            <p:ph idx="1"/>
          </p:nvPr>
        </p:nvSpPr>
        <p:spPr>
          <a:xfrm>
            <a:off x="292608" y="1901952"/>
            <a:ext cx="8619617" cy="4047744"/>
          </a:xfrm>
        </p:spPr>
        <p:txBody>
          <a:bodyPr/>
          <a:lstStyle/>
          <a:p>
            <a:pPr marL="182880" lvl="1" indent="-182880">
              <a:lnSpc>
                <a:spcPct val="90000"/>
              </a:lnSpc>
              <a:spcBef>
                <a:spcPts val="1000"/>
              </a:spcBef>
            </a:pPr>
            <a:r>
              <a:rPr lang="en-US" sz="1950" b="1" i="1" dirty="0" smtClean="0"/>
              <a:t>Critical importance of well functioning social networks</a:t>
            </a:r>
            <a:r>
              <a:rPr lang="en-US" sz="1950" b="1" dirty="0" smtClean="0"/>
              <a:t>: </a:t>
            </a:r>
            <a:r>
              <a:rPr lang="en-US" sz="1950" dirty="0" smtClean="0"/>
              <a:t>(a) increase survivor wellbeing; (b) increase </a:t>
            </a:r>
            <a:r>
              <a:rPr lang="en-US" sz="1950" dirty="0"/>
              <a:t>access to resources; </a:t>
            </a:r>
            <a:r>
              <a:rPr lang="en-US" sz="1950" dirty="0" smtClean="0"/>
              <a:t>counter </a:t>
            </a:r>
            <a:r>
              <a:rPr lang="en-US" sz="1950" dirty="0"/>
              <a:t>abuser’s efforts to isolate </a:t>
            </a:r>
            <a:r>
              <a:rPr lang="en-US" sz="1950" dirty="0" smtClean="0"/>
              <a:t>her; (c) reduce severity of PTSD and post-trauma distress</a:t>
            </a:r>
          </a:p>
          <a:p>
            <a:pPr marL="182880" lvl="1" indent="-182880">
              <a:lnSpc>
                <a:spcPct val="90000"/>
              </a:lnSpc>
              <a:spcBef>
                <a:spcPts val="1000"/>
              </a:spcBef>
            </a:pPr>
            <a:r>
              <a:rPr lang="en-US" sz="1950" dirty="0" smtClean="0"/>
              <a:t>What if </a:t>
            </a:r>
            <a:r>
              <a:rPr lang="en-US" sz="1950" dirty="0"/>
              <a:t>survivor's community </a:t>
            </a:r>
            <a:r>
              <a:rPr lang="en-US" sz="1950" b="1" i="1" dirty="0"/>
              <a:t>condones or </a:t>
            </a:r>
            <a:r>
              <a:rPr lang="en-US" sz="1950" b="1" i="1" dirty="0" smtClean="0"/>
              <a:t>ignores </a:t>
            </a:r>
            <a:r>
              <a:rPr lang="en-US" sz="1950" dirty="0"/>
              <a:t>her </a:t>
            </a:r>
            <a:r>
              <a:rPr lang="en-US" sz="1950" dirty="0" smtClean="0"/>
              <a:t>partner's violence </a:t>
            </a:r>
            <a:r>
              <a:rPr lang="en-US" sz="1950" dirty="0"/>
              <a:t>and </a:t>
            </a:r>
            <a:r>
              <a:rPr lang="en-US" sz="1950" dirty="0" smtClean="0"/>
              <a:t>abuse, and exerts unwanted pressure </a:t>
            </a:r>
            <a:r>
              <a:rPr lang="en-US" sz="1950" dirty="0"/>
              <a:t>to remain </a:t>
            </a:r>
            <a:r>
              <a:rPr lang="en-US" sz="1950" dirty="0" smtClean="0"/>
              <a:t>in or </a:t>
            </a:r>
            <a:r>
              <a:rPr lang="en-US" sz="1950" dirty="0"/>
              <a:t>return to </a:t>
            </a:r>
            <a:r>
              <a:rPr lang="en-US" sz="1950" dirty="0" smtClean="0"/>
              <a:t>situation?</a:t>
            </a:r>
          </a:p>
          <a:p>
            <a:pPr marL="182880" lvl="1" indent="-182880">
              <a:lnSpc>
                <a:spcPct val="90000"/>
              </a:lnSpc>
              <a:spcBef>
                <a:spcPts val="1000"/>
              </a:spcBef>
            </a:pPr>
            <a:r>
              <a:rPr lang="en-US" sz="1950" b="1" i="1" dirty="0" smtClean="0"/>
              <a:t>Tradeoffs</a:t>
            </a:r>
            <a:r>
              <a:rPr lang="en-US" sz="1950" dirty="0" smtClean="0"/>
              <a:t> of being in a residential TH program away from abusive partner: (a) respite from the violence; (b) isolates survivor from informal network, and from roles and relationships central to her identity and self-worth; (c) formal supports (e.g., therapists) offer more limited, less enduring support, often dependent on payment or insurance coverage that survivor doesn’t have.</a:t>
            </a:r>
          </a:p>
          <a:p>
            <a:pPr marL="182880" lvl="1" indent="-182880">
              <a:lnSpc>
                <a:spcPct val="90000"/>
              </a:lnSpc>
              <a:spcBef>
                <a:spcPts val="1000"/>
              </a:spcBef>
            </a:pPr>
            <a:r>
              <a:rPr lang="en-US" sz="1950" b="1" i="1" dirty="0" smtClean="0"/>
              <a:t>Making </a:t>
            </a:r>
            <a:r>
              <a:rPr lang="en-US" sz="1950" b="1" i="1" dirty="0"/>
              <a:t>a life </a:t>
            </a:r>
            <a:r>
              <a:rPr lang="en-US" sz="1950" b="1" i="1" dirty="0" smtClean="0"/>
              <a:t>in </a:t>
            </a:r>
            <a:r>
              <a:rPr lang="en-US" sz="1950" b="1" i="1" dirty="0"/>
              <a:t>a new </a:t>
            </a:r>
            <a:r>
              <a:rPr lang="en-US" sz="1950" b="1" i="1" dirty="0" smtClean="0"/>
              <a:t>community</a:t>
            </a:r>
            <a:r>
              <a:rPr lang="en-US" sz="1950" dirty="0" smtClean="0"/>
              <a:t> takes </a:t>
            </a:r>
            <a:r>
              <a:rPr lang="en-US" sz="1950" dirty="0"/>
              <a:t>an investment of </a:t>
            </a:r>
            <a:r>
              <a:rPr lang="en-US" sz="1950" dirty="0" smtClean="0"/>
              <a:t>energy. Process may </a:t>
            </a:r>
            <a:r>
              <a:rPr lang="en-US" sz="1950" dirty="0"/>
              <a:t>be liberating and </a:t>
            </a:r>
            <a:r>
              <a:rPr lang="en-US" sz="1950" dirty="0" smtClean="0"/>
              <a:t>therapeutic, or draining </a:t>
            </a:r>
            <a:r>
              <a:rPr lang="en-US" sz="1950" dirty="0"/>
              <a:t>and anxiety-provoking</a:t>
            </a:r>
            <a:r>
              <a:rPr lang="en-US" sz="1950" dirty="0" smtClean="0"/>
              <a:t>.</a:t>
            </a:r>
          </a:p>
          <a:p>
            <a:pPr marL="182880" lvl="1" indent="-182880">
              <a:lnSpc>
                <a:spcPct val="90000"/>
              </a:lnSpc>
              <a:spcBef>
                <a:spcPts val="1000"/>
              </a:spcBef>
            </a:pPr>
            <a:r>
              <a:rPr lang="en-US" sz="1950" b="1" dirty="0" smtClean="0">
                <a:solidFill>
                  <a:schemeClr val="tx1"/>
                </a:solidFill>
              </a:rPr>
              <a:t>Provider </a:t>
            </a:r>
            <a:r>
              <a:rPr lang="en-US" sz="1950" b="1" dirty="0">
                <a:solidFill>
                  <a:schemeClr val="tx1"/>
                </a:solidFill>
              </a:rPr>
              <a:t>comments </a:t>
            </a:r>
            <a:r>
              <a:rPr lang="en-US" sz="1950" dirty="0"/>
              <a:t>on how programs support survivor </a:t>
            </a:r>
            <a:r>
              <a:rPr lang="en-US" sz="1950" dirty="0" smtClean="0"/>
              <a:t>integration</a:t>
            </a:r>
            <a:endParaRPr lang="en-US" sz="1950" dirty="0"/>
          </a:p>
          <a:p>
            <a:pPr marL="640080" lvl="1" indent="-274320">
              <a:lnSpc>
                <a:spcPct val="90000"/>
              </a:lnSpc>
              <a:spcBef>
                <a:spcPts val="900"/>
              </a:spcBef>
              <a:buFont typeface="Wingdings" panose="05000000000000000000" pitchFamily="2" charset="2"/>
              <a:buChar char="Ø"/>
            </a:pPr>
            <a:endParaRPr lang="en-US" sz="1950" dirty="0" smtClean="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2535682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527" y="655983"/>
            <a:ext cx="7840247" cy="1884460"/>
          </a:xfrm>
        </p:spPr>
        <p:txBody>
          <a:bodyPr>
            <a:normAutofit fontScale="90000"/>
          </a:bodyPr>
          <a:lstStyle/>
          <a:p>
            <a:r>
              <a:rPr lang="en-US" b="1" i="1" dirty="0">
                <a:solidFill>
                  <a:schemeClr val="tx1"/>
                </a:solidFill>
              </a:rPr>
              <a:t>Transitional Housing for Survivors of Domestic and Sexual Violence: </a:t>
            </a:r>
            <a:r>
              <a:rPr lang="en-US" b="1" i="1" dirty="0" smtClean="0">
                <a:solidFill>
                  <a:schemeClr val="tx1"/>
                </a:solidFill>
              </a:rPr>
              <a:t/>
            </a:r>
            <a:br>
              <a:rPr lang="en-US" b="1" i="1" dirty="0" smtClean="0">
                <a:solidFill>
                  <a:schemeClr val="tx1"/>
                </a:solidFill>
              </a:rPr>
            </a:br>
            <a:r>
              <a:rPr lang="en-US" dirty="0" smtClean="0">
                <a:solidFill>
                  <a:schemeClr val="accent1">
                    <a:lumMod val="75000"/>
                  </a:schemeClr>
                </a:solidFill>
              </a:rPr>
              <a:t>A 2014</a:t>
            </a:r>
            <a:r>
              <a:rPr lang="en-US" sz="1100" dirty="0" smtClean="0">
                <a:solidFill>
                  <a:schemeClr val="accent1">
                    <a:lumMod val="75000"/>
                  </a:schemeClr>
                </a:solidFill>
              </a:rPr>
              <a:t> </a:t>
            </a:r>
            <a:r>
              <a:rPr lang="en-US" dirty="0" smtClean="0">
                <a:solidFill>
                  <a:schemeClr val="accent1">
                    <a:lumMod val="75000"/>
                  </a:schemeClr>
                </a:solidFill>
              </a:rPr>
              <a:t>–15 </a:t>
            </a:r>
            <a:r>
              <a:rPr lang="en-US" dirty="0">
                <a:solidFill>
                  <a:schemeClr val="accent1">
                    <a:lumMod val="75000"/>
                  </a:schemeClr>
                </a:solidFill>
              </a:rPr>
              <a:t>Snapshot</a:t>
            </a:r>
            <a:endParaRPr lang="en-US" dirty="0" smtClean="0">
              <a:solidFill>
                <a:schemeClr val="accent1">
                  <a:lumMod val="75000"/>
                </a:schemeClr>
              </a:solidFill>
            </a:endParaRPr>
          </a:p>
        </p:txBody>
      </p:sp>
      <p:sp>
        <p:nvSpPr>
          <p:cNvPr id="9" name="Content Placeholder 2"/>
          <p:cNvSpPr>
            <a:spLocks noGrp="1"/>
          </p:cNvSpPr>
          <p:nvPr>
            <p:ph idx="1"/>
          </p:nvPr>
        </p:nvSpPr>
        <p:spPr>
          <a:xfrm>
            <a:off x="687526" y="2941983"/>
            <a:ext cx="8224699" cy="2782956"/>
          </a:xfrm>
        </p:spPr>
        <p:txBody>
          <a:bodyPr/>
          <a:lstStyle/>
          <a:p>
            <a:pPr marL="0" indent="0">
              <a:buNone/>
            </a:pPr>
            <a:r>
              <a:rPr lang="en-US" b="1" i="1" dirty="0" smtClean="0"/>
              <a:t>Presenter:</a:t>
            </a:r>
          </a:p>
          <a:p>
            <a:pPr marL="182880" indent="0">
              <a:spcAft>
                <a:spcPts val="4800"/>
              </a:spcAft>
              <a:buNone/>
            </a:pPr>
            <a:r>
              <a:rPr lang="en-US" dirty="0" smtClean="0"/>
              <a:t>Fred Berman, </a:t>
            </a:r>
            <a:r>
              <a:rPr lang="en-US" sz="2000" i="1" dirty="0"/>
              <a:t>Senior Associate, </a:t>
            </a:r>
            <a:r>
              <a:rPr lang="en-US" sz="2000" dirty="0"/>
              <a:t>American Institutes for </a:t>
            </a:r>
            <a:r>
              <a:rPr lang="en-US" sz="2000" dirty="0" smtClean="0"/>
              <a:t>Research</a:t>
            </a:r>
            <a:r>
              <a:rPr lang="en-US" sz="800" dirty="0" smtClean="0"/>
              <a:t> </a:t>
            </a:r>
            <a:r>
              <a:rPr lang="en-US" sz="2000" dirty="0" smtClean="0"/>
              <a:t>/ National </a:t>
            </a:r>
            <a:r>
              <a:rPr lang="en-US" sz="2000" dirty="0"/>
              <a:t>Center on Family </a:t>
            </a:r>
            <a:r>
              <a:rPr lang="en-US" sz="2000" dirty="0" smtClean="0"/>
              <a:t>Homelessness</a:t>
            </a:r>
          </a:p>
          <a:p>
            <a:r>
              <a:rPr lang="en-US" sz="1400" dirty="0">
                <a:latin typeface="Calibri" panose="020F0502020204030204" pitchFamily="34" charset="0"/>
                <a:ea typeface="Calibri" panose="020F0502020204030204" pitchFamily="34" charset="0"/>
                <a:cs typeface="Times New Roman" panose="02020603050405020304" pitchFamily="18" charset="0"/>
              </a:rPr>
              <a:t>This project was supported by Grant No. 2012-TA-AX-K003 awarded by the Office on Violence Against Women, U.S. Department of Justice. The opinions, findings, conclusions, and recommendations expressed in this publication are those of the author and do not necessarily reflect the views of the Department of Justice, Office on Violence Against Women</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2</a:t>
            </a:fld>
            <a:endParaRPr dirty="0">
              <a:solidFill>
                <a:srgbClr val="FFFFFF">
                  <a:lumMod val="75000"/>
                </a:srgbClr>
              </a:solidFill>
            </a:endParaRPr>
          </a:p>
        </p:txBody>
      </p:sp>
    </p:spTree>
    <p:extLst>
      <p:ext uri="{BB962C8B-B14F-4D97-AF65-F5344CB8AC3E}">
        <p14:creationId xmlns:p14="http://schemas.microsoft.com/office/powerpoint/2010/main" val="40873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439" y="579119"/>
            <a:ext cx="8439785" cy="1210587"/>
          </a:xfrm>
        </p:spPr>
        <p:txBody>
          <a:bodyPr>
            <a:normAutofit/>
          </a:bodyPr>
          <a:lstStyle/>
          <a:p>
            <a:r>
              <a:rPr lang="en-US" sz="3200" b="1" i="1" dirty="0">
                <a:solidFill>
                  <a:srgbClr val="0070C0"/>
                </a:solidFill>
              </a:rPr>
              <a:t>Approach to Services</a:t>
            </a:r>
            <a:r>
              <a:rPr lang="en-US" sz="3200" b="1" i="1" dirty="0" smtClean="0">
                <a:solidFill>
                  <a:srgbClr val="0070C0"/>
                </a:solidFill>
              </a:rPr>
              <a:t>:</a:t>
            </a:r>
            <a:br>
              <a:rPr lang="en-US" sz="3200" b="1" i="1" dirty="0" smtClean="0">
                <a:solidFill>
                  <a:srgbClr val="0070C0"/>
                </a:solidFill>
              </a:rPr>
            </a:br>
            <a:r>
              <a:rPr lang="en-US" sz="3200" b="1" i="1" dirty="0" smtClean="0">
                <a:solidFill>
                  <a:srgbClr val="002060"/>
                </a:solidFill>
              </a:rPr>
              <a:t>Follow-Up</a:t>
            </a:r>
            <a:endParaRPr lang="en-US" sz="3200" b="1" i="1" dirty="0">
              <a:solidFill>
                <a:srgbClr val="002060"/>
              </a:solidFill>
            </a:endParaRPr>
          </a:p>
        </p:txBody>
      </p:sp>
      <p:sp>
        <p:nvSpPr>
          <p:cNvPr id="2" name="Content Placeholder 1"/>
          <p:cNvSpPr>
            <a:spLocks noGrp="1"/>
          </p:cNvSpPr>
          <p:nvPr>
            <p:ph idx="1"/>
          </p:nvPr>
        </p:nvSpPr>
        <p:spPr>
          <a:xfrm>
            <a:off x="357809" y="1915886"/>
            <a:ext cx="8554415" cy="4016828"/>
          </a:xfrm>
        </p:spPr>
        <p:txBody>
          <a:bodyPr/>
          <a:lstStyle/>
          <a:p>
            <a:pPr marL="182880" lvl="1" indent="-182880">
              <a:spcBef>
                <a:spcPts val="900"/>
              </a:spcBef>
            </a:pPr>
            <a:r>
              <a:rPr lang="en-US" sz="2000" dirty="0" smtClean="0"/>
              <a:t>Regulatory framework (OVW, HUD) for follow-up services</a:t>
            </a:r>
          </a:p>
          <a:p>
            <a:pPr marL="182880" lvl="1" indent="-182880">
              <a:spcBef>
                <a:spcPts val="900"/>
              </a:spcBef>
            </a:pPr>
            <a:r>
              <a:rPr lang="en-US" sz="2000" b="1" dirty="0" smtClean="0">
                <a:effectLst>
                  <a:outerShdw blurRad="38100" dist="38100" dir="2700000" algn="tl">
                    <a:srgbClr val="000000">
                      <a:alpha val="43137"/>
                    </a:srgbClr>
                  </a:outerShdw>
                </a:effectLst>
              </a:rPr>
              <a:t>Provider comments </a:t>
            </a:r>
            <a:r>
              <a:rPr lang="en-US" sz="2000" dirty="0" smtClean="0"/>
              <a:t>describing substantial variation in program approaches / experience with follow-up services, based on</a:t>
            </a:r>
          </a:p>
          <a:p>
            <a:pPr marL="640080" lvl="1" indent="-342900">
              <a:spcBef>
                <a:spcPts val="900"/>
              </a:spcBef>
              <a:buFont typeface="Wingdings" panose="05000000000000000000" pitchFamily="2" charset="2"/>
              <a:buChar char="Ø"/>
            </a:pPr>
            <a:r>
              <a:rPr lang="en-US" sz="2000" dirty="0" smtClean="0"/>
              <a:t>Nature of relationship between staff and survivor and survivor’s experience while in the program</a:t>
            </a:r>
          </a:p>
          <a:p>
            <a:pPr marL="640080" lvl="1" indent="-342900">
              <a:spcBef>
                <a:spcPts val="900"/>
              </a:spcBef>
              <a:buFont typeface="Wingdings" panose="05000000000000000000" pitchFamily="2" charset="2"/>
              <a:buChar char="Ø"/>
            </a:pPr>
            <a:r>
              <a:rPr lang="en-US" sz="2000" dirty="0" smtClean="0"/>
              <a:t>Geography / transportation logistics of staying connected</a:t>
            </a:r>
          </a:p>
          <a:p>
            <a:pPr marL="640080" lvl="1" indent="-342900">
              <a:spcBef>
                <a:spcPts val="900"/>
              </a:spcBef>
              <a:buFont typeface="Wingdings" panose="05000000000000000000" pitchFamily="2" charset="2"/>
              <a:buChar char="Ø"/>
            </a:pPr>
            <a:r>
              <a:rPr lang="en-US" sz="2000" dirty="0" smtClean="0"/>
              <a:t>Nature of survivors’ </a:t>
            </a:r>
            <a:r>
              <a:rPr lang="en-US" sz="2000" dirty="0"/>
              <a:t>living </a:t>
            </a:r>
            <a:r>
              <a:rPr lang="en-US" sz="2000" dirty="0" smtClean="0"/>
              <a:t>situations; needs (e.g., tangible support, friendly ear, counseling, referrals, etc.); and access to alternate / safe sources of support.</a:t>
            </a:r>
            <a:endParaRPr lang="en-US" sz="2000" dirty="0"/>
          </a:p>
          <a:p>
            <a:pPr marL="640080" lvl="1" indent="-342900">
              <a:spcBef>
                <a:spcPts val="900"/>
              </a:spcBef>
              <a:buFont typeface="Wingdings" panose="05000000000000000000" pitchFamily="2" charset="2"/>
              <a:buChar char="Ø"/>
            </a:pPr>
            <a:r>
              <a:rPr lang="en-US" sz="2000" dirty="0" smtClean="0"/>
              <a:t>Provider’s approach / perceived ability to safely reach out to “alumni”</a:t>
            </a:r>
          </a:p>
          <a:p>
            <a:pPr marL="182880" lvl="1" indent="-182880">
              <a:spcBef>
                <a:spcPts val="900"/>
              </a:spcBef>
            </a:pPr>
            <a:r>
              <a:rPr lang="en-US" sz="2000" b="1" dirty="0">
                <a:effectLst>
                  <a:outerShdw blurRad="38100" dist="38100" dir="2700000" algn="tl">
                    <a:srgbClr val="000000">
                      <a:alpha val="43137"/>
                    </a:srgbClr>
                  </a:outerShdw>
                </a:effectLst>
              </a:rPr>
              <a:t>Provider comments </a:t>
            </a:r>
            <a:r>
              <a:rPr lang="en-US" sz="2000" dirty="0" smtClean="0"/>
              <a:t>on challenges serving rural communities.</a:t>
            </a:r>
            <a:endParaRPr lang="en-US" sz="20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20</a:t>
            </a:fld>
            <a:endParaRPr lang="en-US" dirty="0"/>
          </a:p>
        </p:txBody>
      </p:sp>
    </p:spTree>
    <p:extLst>
      <p:ext uri="{BB962C8B-B14F-4D97-AF65-F5344CB8AC3E}">
        <p14:creationId xmlns:p14="http://schemas.microsoft.com/office/powerpoint/2010/main" val="2344172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304" y="331305"/>
            <a:ext cx="8931966" cy="1457738"/>
          </a:xfrm>
        </p:spPr>
        <p:txBody>
          <a:bodyPr>
            <a:noAutofit/>
          </a:bodyPr>
          <a:lstStyle/>
          <a:p>
            <a:r>
              <a:rPr lang="en-US" sz="3200" b="1" i="1" dirty="0" smtClean="0">
                <a:solidFill>
                  <a:srgbClr val="C00000"/>
                </a:solidFill>
              </a:rPr>
              <a:t>Chapter 10: </a:t>
            </a:r>
            <a:r>
              <a:rPr lang="en-US" sz="3200" b="1" i="1" dirty="0" smtClean="0">
                <a:solidFill>
                  <a:srgbClr val="0070C0"/>
                </a:solidFill>
              </a:rPr>
              <a:t>Approach </a:t>
            </a:r>
            <a:r>
              <a:rPr lang="en-US" sz="3200" b="1" i="1" dirty="0">
                <a:solidFill>
                  <a:srgbClr val="0070C0"/>
                </a:solidFill>
              </a:rPr>
              <a:t>to Services: Obtaining Housing, </a:t>
            </a:r>
            <a:r>
              <a:rPr lang="en-US" sz="3200" b="1" i="1" dirty="0" smtClean="0">
                <a:solidFill>
                  <a:srgbClr val="0070C0"/>
                </a:solidFill>
              </a:rPr>
              <a:t/>
            </a:r>
            <a:br>
              <a:rPr lang="en-US" sz="3200" b="1" i="1" dirty="0" smtClean="0">
                <a:solidFill>
                  <a:srgbClr val="0070C0"/>
                </a:solidFill>
              </a:rPr>
            </a:br>
            <a:r>
              <a:rPr lang="en-US" sz="3200" b="1" i="1" dirty="0" smtClean="0">
                <a:solidFill>
                  <a:srgbClr val="0070C0"/>
                </a:solidFill>
              </a:rPr>
              <a:t>Income </a:t>
            </a:r>
            <a:r>
              <a:rPr lang="en-US" sz="3200" b="1" i="1" dirty="0">
                <a:solidFill>
                  <a:srgbClr val="0070C0"/>
                </a:solidFill>
              </a:rPr>
              <a:t>/ Education / Employment, Self-Determination</a:t>
            </a:r>
          </a:p>
        </p:txBody>
      </p:sp>
      <p:sp>
        <p:nvSpPr>
          <p:cNvPr id="2" name="Content Placeholder 1" hidden="1"/>
          <p:cNvSpPr>
            <a:spLocks noGrp="1"/>
          </p:cNvSpPr>
          <p:nvPr>
            <p:ph idx="1"/>
          </p:nvPr>
        </p:nvSpPr>
        <p:spPr/>
        <p:txBody>
          <a:bodyPr/>
          <a:lstStyle/>
          <a:p>
            <a:endParaRPr lang="en-US"/>
          </a:p>
        </p:txBody>
      </p:sp>
      <p:pic>
        <p:nvPicPr>
          <p:cNvPr id="7" name="Content Placeholder 5" descr="Decorative image"/>
          <p:cNvPicPr>
            <a:picLocks noChangeAspect="1"/>
          </p:cNvPicPr>
          <p:nvPr/>
        </p:nvPicPr>
        <p:blipFill rotWithShape="1">
          <a:blip r:embed="rId3">
            <a:duotone>
              <a:prstClr val="black"/>
              <a:srgbClr val="FDB813">
                <a:tint val="45000"/>
                <a:satMod val="400000"/>
              </a:srgbClr>
            </a:duotone>
            <a:extLst>
              <a:ext uri="{28A0092B-C50C-407E-A947-70E740481C1C}">
                <a14:useLocalDpi xmlns:a14="http://schemas.microsoft.com/office/drawing/2010/main" val="0"/>
              </a:ext>
            </a:extLst>
          </a:blip>
          <a:srcRect t="31391"/>
          <a:stretch/>
        </p:blipFill>
        <p:spPr bwMode="gray">
          <a:xfrm>
            <a:off x="-7160" y="1789043"/>
            <a:ext cx="9249772" cy="4230757"/>
          </a:xfrm>
          <a:prstGeom prst="rect">
            <a:avLst/>
          </a:prstGeom>
          <a:noFill/>
          <a:ln w="9525">
            <a:noFill/>
            <a:miter lim="800000"/>
            <a:headEnd/>
            <a:tailEnd/>
          </a:ln>
          <a:effectLst>
            <a:outerShdw blurRad="50800" dist="50800" dir="5400000" algn="ctr" rotWithShape="0">
              <a:schemeClr val="accent6">
                <a:lumMod val="60000"/>
                <a:lumOff val="40000"/>
                <a:alpha val="30000"/>
              </a:schemeClr>
            </a:outerShdw>
          </a:effectLst>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21</a:t>
            </a:fld>
            <a:endParaRPr lang="en-US" dirty="0"/>
          </a:p>
        </p:txBody>
      </p:sp>
    </p:spTree>
    <p:extLst>
      <p:ext uri="{BB962C8B-B14F-4D97-AF65-F5344CB8AC3E}">
        <p14:creationId xmlns:p14="http://schemas.microsoft.com/office/powerpoint/2010/main" val="1821759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4718" y="638067"/>
            <a:ext cx="8439785" cy="1188720"/>
          </a:xfrm>
        </p:spPr>
        <p:txBody>
          <a:bodyPr>
            <a:normAutofit/>
          </a:bodyPr>
          <a:lstStyle/>
          <a:p>
            <a:r>
              <a:rPr lang="en-US" sz="3200" b="1" i="1" dirty="0">
                <a:solidFill>
                  <a:srgbClr val="0070C0"/>
                </a:solidFill>
              </a:rPr>
              <a:t>Approach to </a:t>
            </a:r>
            <a:r>
              <a:rPr lang="en-US" sz="3200" b="1" i="1" dirty="0" smtClean="0">
                <a:solidFill>
                  <a:srgbClr val="0070C0"/>
                </a:solidFill>
              </a:rPr>
              <a:t>Services: </a:t>
            </a:r>
            <a:r>
              <a:rPr lang="en-US" sz="3200" b="1" i="1" dirty="0" smtClean="0">
                <a:solidFill>
                  <a:srgbClr val="002060"/>
                </a:solidFill>
              </a:rPr>
              <a:t>Obtaining </a:t>
            </a:r>
            <a:r>
              <a:rPr lang="en-US" sz="3200" b="1" i="1" dirty="0">
                <a:solidFill>
                  <a:srgbClr val="002060"/>
                </a:solidFill>
              </a:rPr>
              <a:t>Housing: </a:t>
            </a:r>
            <a:r>
              <a:rPr lang="en-US" sz="3200" b="1" i="1" dirty="0" smtClean="0">
                <a:solidFill>
                  <a:srgbClr val="0070C0"/>
                </a:solidFill>
              </a:rPr>
              <a:t/>
            </a:r>
            <a:br>
              <a:rPr lang="en-US" sz="3200" b="1" i="1" dirty="0" smtClean="0">
                <a:solidFill>
                  <a:srgbClr val="0070C0"/>
                </a:solidFill>
              </a:rPr>
            </a:br>
            <a:r>
              <a:rPr lang="en-US" sz="3200" b="1" i="1" dirty="0" smtClean="0">
                <a:solidFill>
                  <a:srgbClr val="0070C0"/>
                </a:solidFill>
              </a:rPr>
              <a:t>Different </a:t>
            </a:r>
            <a:r>
              <a:rPr lang="en-US" sz="3200" b="1" i="1" dirty="0">
                <a:solidFill>
                  <a:srgbClr val="0070C0"/>
                </a:solidFill>
              </a:rPr>
              <a:t>Models / Implications</a:t>
            </a:r>
          </a:p>
        </p:txBody>
      </p:sp>
      <p:sp>
        <p:nvSpPr>
          <p:cNvPr id="2" name="Content Placeholder 1"/>
          <p:cNvSpPr>
            <a:spLocks noGrp="1"/>
          </p:cNvSpPr>
          <p:nvPr>
            <p:ph idx="1"/>
          </p:nvPr>
        </p:nvSpPr>
        <p:spPr>
          <a:xfrm>
            <a:off x="276998" y="1872343"/>
            <a:ext cx="8635226" cy="3995057"/>
          </a:xfrm>
        </p:spPr>
        <p:txBody>
          <a:bodyPr/>
          <a:lstStyle/>
          <a:p>
            <a:pPr marL="182880" lvl="1" indent="-182880"/>
            <a:r>
              <a:rPr lang="en-US" sz="2000" dirty="0"/>
              <a:t>Traditional TH vs. OVW Transition-in-Place vs. HUD RRH</a:t>
            </a:r>
          </a:p>
          <a:p>
            <a:pPr marL="640080" lvl="1" indent="-342900">
              <a:spcBef>
                <a:spcPts val="900"/>
              </a:spcBef>
              <a:buFont typeface="Wingdings" panose="05000000000000000000" pitchFamily="2" charset="2"/>
              <a:buChar char="Ø"/>
            </a:pPr>
            <a:r>
              <a:rPr lang="en-US" sz="2000" b="1" i="1" dirty="0" smtClean="0"/>
              <a:t>Different threshold for participating in program</a:t>
            </a:r>
            <a:r>
              <a:rPr lang="en-US" sz="2000" dirty="0" smtClean="0"/>
              <a:t>: based on who is named </a:t>
            </a:r>
            <a:r>
              <a:rPr lang="en-US" sz="2000" dirty="0"/>
              <a:t>o</a:t>
            </a:r>
            <a:r>
              <a:rPr lang="en-US" sz="2000" dirty="0" smtClean="0"/>
              <a:t>n lease, duration of lease, survivor’s “credentials” / income</a:t>
            </a:r>
          </a:p>
          <a:p>
            <a:pPr marL="640080" lvl="1" indent="-342900">
              <a:spcBef>
                <a:spcPts val="900"/>
              </a:spcBef>
              <a:buFont typeface="Wingdings" panose="05000000000000000000" pitchFamily="2" charset="2"/>
              <a:buChar char="Ø"/>
            </a:pPr>
            <a:r>
              <a:rPr lang="en-US" sz="2000" b="1" i="1" dirty="0" smtClean="0"/>
              <a:t>Different </a:t>
            </a:r>
            <a:r>
              <a:rPr lang="en-US" sz="2000" b="1" i="1" dirty="0"/>
              <a:t>timing on addressing the housing </a:t>
            </a:r>
            <a:r>
              <a:rPr lang="en-US" sz="2000" b="1" i="1" dirty="0" smtClean="0"/>
              <a:t>barriers</a:t>
            </a:r>
            <a:r>
              <a:rPr lang="en-US" sz="2000" dirty="0" smtClean="0"/>
              <a:t>: by when do participants have to find housing and get a lease in their name?</a:t>
            </a:r>
            <a:endParaRPr lang="en-US" sz="2000" dirty="0"/>
          </a:p>
          <a:p>
            <a:pPr marL="640080" lvl="1" indent="-342900">
              <a:spcBef>
                <a:spcPts val="900"/>
              </a:spcBef>
              <a:buFont typeface="Wingdings" panose="05000000000000000000" pitchFamily="2" charset="2"/>
              <a:buChar char="Ø"/>
            </a:pPr>
            <a:r>
              <a:rPr lang="en-US" sz="2000" b="1" i="1" dirty="0" smtClean="0"/>
              <a:t>Different </a:t>
            </a:r>
            <a:r>
              <a:rPr lang="en-US" sz="2000" b="1" i="1" dirty="0"/>
              <a:t>timing on the housing </a:t>
            </a:r>
            <a:r>
              <a:rPr lang="en-US" sz="2000" b="1" i="1" dirty="0" smtClean="0"/>
              <a:t>search</a:t>
            </a:r>
            <a:r>
              <a:rPr lang="en-US" sz="2000" dirty="0" smtClean="0"/>
              <a:t>: do survivors need to lease housing to participate in the program – or – do survivors participate in the program to enhance their ability to find housing?</a:t>
            </a:r>
            <a:endParaRPr lang="en-US" sz="2000" dirty="0"/>
          </a:p>
          <a:p>
            <a:pPr marL="640080" lvl="1" indent="-342900">
              <a:spcBef>
                <a:spcPts val="900"/>
              </a:spcBef>
              <a:buFont typeface="Wingdings" panose="05000000000000000000" pitchFamily="2" charset="2"/>
              <a:buChar char="Ø"/>
            </a:pPr>
            <a:r>
              <a:rPr lang="en-US" sz="2000" b="1" i="1" dirty="0" smtClean="0"/>
              <a:t>Different program focus</a:t>
            </a:r>
            <a:r>
              <a:rPr lang="en-US" sz="2000" dirty="0" smtClean="0"/>
              <a:t>: are housing and income the primary focus, or does program take a holistic, survivor-centered approach?</a:t>
            </a:r>
          </a:p>
          <a:p>
            <a:pPr marL="640080" lvl="1" indent="-342900">
              <a:spcBef>
                <a:spcPts val="900"/>
              </a:spcBef>
              <a:buFont typeface="Wingdings" panose="05000000000000000000" pitchFamily="2" charset="2"/>
              <a:buChar char="Ø"/>
            </a:pPr>
            <a:r>
              <a:rPr lang="en-US" sz="2000" b="1" i="1" dirty="0" smtClean="0"/>
              <a:t>Different meaning and timeframe for “completing” the program</a:t>
            </a:r>
            <a:endParaRPr lang="en-US" sz="2000" b="1" i="1"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22</a:t>
            </a:fld>
            <a:endParaRPr lang="en-US" dirty="0"/>
          </a:p>
        </p:txBody>
      </p:sp>
    </p:spTree>
    <p:extLst>
      <p:ext uri="{BB962C8B-B14F-4D97-AF65-F5344CB8AC3E}">
        <p14:creationId xmlns:p14="http://schemas.microsoft.com/office/powerpoint/2010/main" val="134646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439" y="302813"/>
            <a:ext cx="8439785" cy="1486894"/>
          </a:xfrm>
        </p:spPr>
        <p:txBody>
          <a:bodyPr>
            <a:normAutofit/>
          </a:bodyPr>
          <a:lstStyle/>
          <a:p>
            <a:r>
              <a:rPr lang="en-US" sz="3200" b="1" i="1" dirty="0">
                <a:solidFill>
                  <a:srgbClr val="0070C0"/>
                </a:solidFill>
              </a:rPr>
              <a:t>Approach to </a:t>
            </a:r>
            <a:r>
              <a:rPr lang="en-US" sz="3200" b="1" i="1" dirty="0" smtClean="0">
                <a:solidFill>
                  <a:srgbClr val="0070C0"/>
                </a:solidFill>
              </a:rPr>
              <a:t>Services: </a:t>
            </a:r>
            <a:r>
              <a:rPr lang="en-US" sz="3200" b="1" i="1" dirty="0" smtClean="0">
                <a:solidFill>
                  <a:srgbClr val="002060"/>
                </a:solidFill>
              </a:rPr>
              <a:t>Obtaining </a:t>
            </a:r>
            <a:r>
              <a:rPr lang="en-US" sz="3200" b="1" i="1" dirty="0">
                <a:solidFill>
                  <a:srgbClr val="002060"/>
                </a:solidFill>
              </a:rPr>
              <a:t>Housing: </a:t>
            </a:r>
            <a:r>
              <a:rPr lang="en-US" sz="3200" b="1" i="1" dirty="0" smtClean="0">
                <a:solidFill>
                  <a:srgbClr val="0070C0"/>
                </a:solidFill>
              </a:rPr>
              <a:t/>
            </a:r>
            <a:br>
              <a:rPr lang="en-US" sz="3200" b="1" i="1" dirty="0" smtClean="0">
                <a:solidFill>
                  <a:srgbClr val="0070C0"/>
                </a:solidFill>
              </a:rPr>
            </a:br>
            <a:r>
              <a:rPr lang="en-US" sz="3200" b="1" i="1" dirty="0" smtClean="0">
                <a:solidFill>
                  <a:srgbClr val="0070C0"/>
                </a:solidFill>
              </a:rPr>
              <a:t>The </a:t>
            </a:r>
            <a:r>
              <a:rPr lang="en-US" sz="3200" b="1" i="1" dirty="0">
                <a:solidFill>
                  <a:srgbClr val="0070C0"/>
                </a:solidFill>
              </a:rPr>
              <a:t>Housing Search Environment</a:t>
            </a:r>
          </a:p>
        </p:txBody>
      </p:sp>
      <p:sp>
        <p:nvSpPr>
          <p:cNvPr id="2" name="Content Placeholder 1"/>
          <p:cNvSpPr>
            <a:spLocks noGrp="1"/>
          </p:cNvSpPr>
          <p:nvPr>
            <p:ph idx="1"/>
          </p:nvPr>
        </p:nvSpPr>
        <p:spPr>
          <a:xfrm>
            <a:off x="472438" y="1930180"/>
            <a:ext cx="8282693" cy="4033298"/>
          </a:xfrm>
        </p:spPr>
        <p:txBody>
          <a:bodyPr/>
          <a:lstStyle/>
          <a:p>
            <a:pPr marL="274320" lvl="1" indent="-274320">
              <a:lnSpc>
                <a:spcPct val="90000"/>
              </a:lnSpc>
              <a:buFont typeface="Wingdings" panose="05000000000000000000" pitchFamily="2" charset="2"/>
              <a:buChar char="§"/>
            </a:pPr>
            <a:r>
              <a:rPr lang="en-US" sz="2000" dirty="0" smtClean="0"/>
              <a:t>Survivors simultaneously dealing with trauma, safety, health, children’s needs, housing, income, legal, and all other priorities.</a:t>
            </a:r>
          </a:p>
          <a:p>
            <a:pPr marL="274320" lvl="1" indent="-274320">
              <a:lnSpc>
                <a:spcPct val="90000"/>
              </a:lnSpc>
              <a:spcBef>
                <a:spcPts val="900"/>
              </a:spcBef>
              <a:buFont typeface="Wingdings" panose="05000000000000000000" pitchFamily="2" charset="2"/>
              <a:buChar char="§"/>
            </a:pPr>
            <a:r>
              <a:rPr lang="en-US" sz="2000" dirty="0" smtClean="0"/>
              <a:t>Rental housing </a:t>
            </a:r>
            <a:r>
              <a:rPr lang="en-US" sz="2000" dirty="0"/>
              <a:t>markets more </a:t>
            </a:r>
            <a:r>
              <a:rPr lang="en-US" sz="2000" dirty="0" smtClean="0"/>
              <a:t>expensive, more competitive (especially for decent, affordable units in safe locations); credentials matter.</a:t>
            </a:r>
          </a:p>
          <a:p>
            <a:pPr marL="274320" lvl="1" indent="-274320">
              <a:lnSpc>
                <a:spcPct val="90000"/>
              </a:lnSpc>
              <a:spcBef>
                <a:spcPts val="900"/>
              </a:spcBef>
              <a:buFont typeface="Wingdings" panose="05000000000000000000" pitchFamily="2" charset="2"/>
              <a:buChar char="§"/>
            </a:pPr>
            <a:r>
              <a:rPr lang="en-US" sz="2000" dirty="0" smtClean="0"/>
              <a:t>Increasing disparity between entry level wages and cost of housing.</a:t>
            </a:r>
          </a:p>
          <a:p>
            <a:pPr marL="274320" lvl="1" indent="-274320">
              <a:lnSpc>
                <a:spcPct val="90000"/>
              </a:lnSpc>
              <a:spcBef>
                <a:spcPts val="900"/>
              </a:spcBef>
              <a:buFont typeface="Wingdings" panose="05000000000000000000" pitchFamily="2" charset="2"/>
              <a:buChar char="§"/>
            </a:pPr>
            <a:r>
              <a:rPr lang="en-US" sz="2000" dirty="0" smtClean="0"/>
              <a:t>Shift in program model to participant-leased transition-in-place means a higher threshold for entry; receipt of HUD funds makes housing compliance more complex, shrinks the timeframe for addressing the barriers that stand in the way of “success” and “sustainability.”</a:t>
            </a:r>
          </a:p>
          <a:p>
            <a:pPr marL="274320" lvl="1" indent="-274320">
              <a:lnSpc>
                <a:spcPct val="90000"/>
              </a:lnSpc>
              <a:spcBef>
                <a:spcPts val="900"/>
              </a:spcBef>
              <a:buFont typeface="Wingdings" panose="05000000000000000000" pitchFamily="2" charset="2"/>
              <a:buChar char="§"/>
            </a:pPr>
            <a:r>
              <a:rPr lang="en-US" sz="2000" dirty="0"/>
              <a:t>VAWA housing protections </a:t>
            </a:r>
            <a:r>
              <a:rPr lang="en-US" sz="2000" dirty="0" smtClean="0"/>
              <a:t>(e.g., lease bifurcation) help </a:t>
            </a:r>
            <a:r>
              <a:rPr lang="en-US" sz="2000" dirty="0"/>
              <a:t>survivors </a:t>
            </a:r>
            <a:r>
              <a:rPr lang="en-US" sz="2000" dirty="0" smtClean="0"/>
              <a:t>already in public/subsidized </a:t>
            </a:r>
            <a:r>
              <a:rPr lang="en-US" sz="2000" dirty="0"/>
              <a:t>housing, but </a:t>
            </a:r>
            <a:r>
              <a:rPr lang="en-US" sz="2000" dirty="0" smtClean="0"/>
              <a:t>new access </a:t>
            </a:r>
            <a:r>
              <a:rPr lang="en-US" sz="2000" dirty="0"/>
              <a:t>to </a:t>
            </a:r>
            <a:r>
              <a:rPr lang="en-US" sz="2000" dirty="0" smtClean="0"/>
              <a:t>public or subsidized </a:t>
            </a:r>
            <a:r>
              <a:rPr lang="en-US" sz="2000" dirty="0"/>
              <a:t>housing is increasingly </a:t>
            </a:r>
            <a:r>
              <a:rPr lang="en-US" sz="2000" dirty="0" smtClean="0"/>
              <a:t>tight. Rising to the top of a waitlist for public or subsidized </a:t>
            </a:r>
            <a:r>
              <a:rPr lang="en-US" sz="2000" dirty="0"/>
              <a:t>housing </a:t>
            </a:r>
            <a:r>
              <a:rPr lang="en-US" sz="2000" dirty="0" smtClean="0"/>
              <a:t>could take years.</a:t>
            </a:r>
            <a:endParaRPr lang="en-US" sz="20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23</a:t>
            </a:fld>
            <a:endParaRPr lang="en-US" dirty="0"/>
          </a:p>
        </p:txBody>
      </p:sp>
    </p:spTree>
    <p:extLst>
      <p:ext uri="{BB962C8B-B14F-4D97-AF65-F5344CB8AC3E}">
        <p14:creationId xmlns:p14="http://schemas.microsoft.com/office/powerpoint/2010/main" val="1995312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809" y="272333"/>
            <a:ext cx="8666921" cy="1486894"/>
          </a:xfrm>
        </p:spPr>
        <p:txBody>
          <a:bodyPr>
            <a:normAutofit/>
          </a:bodyPr>
          <a:lstStyle/>
          <a:p>
            <a:r>
              <a:rPr lang="en-US" sz="3200" b="1" i="1" dirty="0">
                <a:solidFill>
                  <a:srgbClr val="0070C0"/>
                </a:solidFill>
              </a:rPr>
              <a:t>Approach to Services</a:t>
            </a:r>
            <a:r>
              <a:rPr lang="en-US" sz="3200" b="1" i="1" dirty="0" smtClean="0">
                <a:solidFill>
                  <a:srgbClr val="0070C0"/>
                </a:solidFill>
              </a:rPr>
              <a:t>: </a:t>
            </a:r>
            <a:r>
              <a:rPr lang="en-US" sz="3200" b="1" i="1" dirty="0" smtClean="0">
                <a:solidFill>
                  <a:srgbClr val="002060"/>
                </a:solidFill>
              </a:rPr>
              <a:t>Obtaining Housing:</a:t>
            </a:r>
            <a:br>
              <a:rPr lang="en-US" sz="3200" b="1" i="1" dirty="0" smtClean="0">
                <a:solidFill>
                  <a:srgbClr val="002060"/>
                </a:solidFill>
              </a:rPr>
            </a:br>
            <a:r>
              <a:rPr lang="en-US" sz="3200" b="1" i="1" dirty="0">
                <a:solidFill>
                  <a:srgbClr val="0070C0"/>
                </a:solidFill>
              </a:rPr>
              <a:t>Housing Search Challenges / Approaches / Strategies</a:t>
            </a:r>
          </a:p>
        </p:txBody>
      </p:sp>
      <p:sp>
        <p:nvSpPr>
          <p:cNvPr id="2" name="Content Placeholder 1"/>
          <p:cNvSpPr>
            <a:spLocks noGrp="1"/>
          </p:cNvSpPr>
          <p:nvPr>
            <p:ph idx="1"/>
          </p:nvPr>
        </p:nvSpPr>
        <p:spPr>
          <a:xfrm>
            <a:off x="357809" y="1973248"/>
            <a:ext cx="8554416" cy="3794760"/>
          </a:xfrm>
        </p:spPr>
        <p:txBody>
          <a:bodyPr/>
          <a:lstStyle/>
          <a:p>
            <a:pPr marL="640080" lvl="1" indent="-365760">
              <a:buFont typeface="Wingdings" panose="05000000000000000000" pitchFamily="2" charset="2"/>
              <a:buChar char="§"/>
            </a:pPr>
            <a:r>
              <a:rPr lang="en-US" sz="2100" dirty="0" smtClean="0"/>
              <a:t>Review of the challenges survivors face</a:t>
            </a:r>
          </a:p>
          <a:p>
            <a:pPr marL="640080" lvl="1" indent="-365760">
              <a:buFont typeface="Wingdings" panose="05000000000000000000" pitchFamily="2" charset="2"/>
              <a:buChar char="§"/>
            </a:pPr>
            <a:r>
              <a:rPr lang="en-US" sz="2100" dirty="0" smtClean="0"/>
              <a:t>Approaches and strategies, including landlord outreach, credit/debt repair, job search, visa applications, housing budgets to inform search process, interviewing skills, training on tenancy rights and responsibilities, tenant advocacy, funding minor repairs, landlord protection fund guaranteeing coverage of damages, etc. </a:t>
            </a:r>
          </a:p>
          <a:p>
            <a:pPr marL="640080" lvl="1" indent="-365760">
              <a:buFont typeface="Wingdings" panose="05000000000000000000" pitchFamily="2" charset="2"/>
              <a:buChar char="§"/>
            </a:pPr>
            <a:r>
              <a:rPr lang="en-US" sz="2100" dirty="0" smtClean="0"/>
              <a:t>Annotated list of resources addressing diverse aspects of the housing search process </a:t>
            </a:r>
            <a:endParaRPr lang="en-US" sz="2100" dirty="0"/>
          </a:p>
          <a:p>
            <a:pPr marL="640080" lvl="1" indent="-365760">
              <a:buFont typeface="Wingdings" panose="05000000000000000000" pitchFamily="2" charset="2"/>
              <a:buChar char="§"/>
            </a:pPr>
            <a:r>
              <a:rPr lang="en-US" sz="2100" dirty="0" smtClean="0"/>
              <a:t>Extensive </a:t>
            </a:r>
            <a:r>
              <a:rPr lang="en-US" sz="2100" b="1" dirty="0">
                <a:solidFill>
                  <a:schemeClr val="tx1"/>
                </a:solidFill>
              </a:rPr>
              <a:t>provider comments </a:t>
            </a:r>
            <a:r>
              <a:rPr lang="en-US" sz="2100" dirty="0"/>
              <a:t>about the challenges faced by survivors </a:t>
            </a:r>
            <a:r>
              <a:rPr lang="en-US" sz="2100" dirty="0" smtClean="0"/>
              <a:t>seeking housing and </a:t>
            </a:r>
            <a:r>
              <a:rPr lang="en-US" sz="2100" dirty="0"/>
              <a:t>the approaches taken to help </a:t>
            </a:r>
            <a:r>
              <a:rPr lang="en-US" sz="2100" dirty="0" smtClean="0"/>
              <a:t>address those </a:t>
            </a:r>
            <a:r>
              <a:rPr lang="en-US" sz="2100" dirty="0"/>
              <a:t>challenges</a:t>
            </a:r>
            <a:r>
              <a:rPr lang="en-US" sz="2100" dirty="0" smtClean="0"/>
              <a:t>.</a:t>
            </a:r>
            <a:endParaRPr lang="en-US" sz="21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910581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 y="302813"/>
            <a:ext cx="8793480" cy="1486894"/>
          </a:xfrm>
        </p:spPr>
        <p:txBody>
          <a:bodyPr>
            <a:normAutofit/>
          </a:bodyPr>
          <a:lstStyle/>
          <a:p>
            <a:r>
              <a:rPr lang="en-US" sz="3200" b="1" i="1" dirty="0">
                <a:solidFill>
                  <a:srgbClr val="0070C0"/>
                </a:solidFill>
              </a:rPr>
              <a:t>Approach to </a:t>
            </a:r>
            <a:r>
              <a:rPr lang="en-US" sz="3200" b="1" i="1" dirty="0" smtClean="0">
                <a:solidFill>
                  <a:srgbClr val="0070C0"/>
                </a:solidFill>
              </a:rPr>
              <a:t>Services:</a:t>
            </a:r>
            <a:br>
              <a:rPr lang="en-US" sz="3200" b="1" i="1" dirty="0" smtClean="0">
                <a:solidFill>
                  <a:srgbClr val="0070C0"/>
                </a:solidFill>
              </a:rPr>
            </a:br>
            <a:r>
              <a:rPr lang="en-US" sz="3200" b="1" i="1" dirty="0" smtClean="0">
                <a:solidFill>
                  <a:srgbClr val="002060"/>
                </a:solidFill>
              </a:rPr>
              <a:t>Income </a:t>
            </a:r>
            <a:r>
              <a:rPr lang="en-US" sz="3200" b="1" i="1" dirty="0">
                <a:solidFill>
                  <a:srgbClr val="002060"/>
                </a:solidFill>
              </a:rPr>
              <a:t>/ Education / </a:t>
            </a:r>
            <a:r>
              <a:rPr lang="en-US" sz="3200" b="1" i="1" dirty="0" smtClean="0">
                <a:solidFill>
                  <a:srgbClr val="002060"/>
                </a:solidFill>
              </a:rPr>
              <a:t>Employment: </a:t>
            </a:r>
            <a:r>
              <a:rPr lang="en-US" sz="3200" b="1" i="1" dirty="0">
                <a:solidFill>
                  <a:srgbClr val="0070C0"/>
                </a:solidFill>
              </a:rPr>
              <a:t>Importance</a:t>
            </a:r>
          </a:p>
        </p:txBody>
      </p:sp>
      <p:sp>
        <p:nvSpPr>
          <p:cNvPr id="2" name="Content Placeholder 1"/>
          <p:cNvSpPr>
            <a:spLocks noGrp="1"/>
          </p:cNvSpPr>
          <p:nvPr>
            <p:ph idx="1"/>
          </p:nvPr>
        </p:nvSpPr>
        <p:spPr>
          <a:xfrm>
            <a:off x="243841" y="1934817"/>
            <a:ext cx="8668384" cy="3975653"/>
          </a:xfrm>
        </p:spPr>
        <p:txBody>
          <a:bodyPr/>
          <a:lstStyle/>
          <a:p>
            <a:pPr marL="182880" lvl="1" indent="-182880"/>
            <a:r>
              <a:rPr lang="en-US" sz="2000" dirty="0"/>
              <a:t>Poverty perpetuates violence, violence perpetuates poverty</a:t>
            </a:r>
          </a:p>
          <a:p>
            <a:pPr marL="182880" lvl="1" indent="-182880"/>
            <a:r>
              <a:rPr lang="en-US" sz="2000" dirty="0"/>
              <a:t>Goodman et al. (2005) – access to resources is a source of power in a relationship</a:t>
            </a:r>
          </a:p>
          <a:p>
            <a:pPr marL="182880" lvl="1" indent="-182880"/>
            <a:r>
              <a:rPr lang="en-US" sz="2000" dirty="0"/>
              <a:t>Davies (2009) – </a:t>
            </a:r>
            <a:r>
              <a:rPr lang="en-US" sz="2000" dirty="0">
                <a:sym typeface="Wingdings" panose="05000000000000000000" pitchFamily="2" charset="2"/>
              </a:rPr>
              <a:t>“To be safe, victims need to be free from the violence and control of their partners, but they must also be able to meet their basic human needs</a:t>
            </a:r>
            <a:r>
              <a:rPr lang="en-US" sz="2000" dirty="0" smtClean="0">
                <a:sym typeface="Wingdings" panose="05000000000000000000" pitchFamily="2" charset="2"/>
              </a:rPr>
              <a:t>.”</a:t>
            </a:r>
          </a:p>
          <a:p>
            <a:pPr marL="182880" lvl="1" indent="-182880"/>
            <a:r>
              <a:rPr lang="en-US" sz="2000" dirty="0" err="1" smtClean="0">
                <a:sym typeface="Wingdings" panose="05000000000000000000" pitchFamily="2" charset="2"/>
              </a:rPr>
              <a:t>Beeble</a:t>
            </a:r>
            <a:r>
              <a:rPr lang="en-US" sz="2000" dirty="0" smtClean="0">
                <a:sym typeface="Wingdings" panose="05000000000000000000" pitchFamily="2" charset="2"/>
              </a:rPr>
              <a:t>, </a:t>
            </a:r>
            <a:r>
              <a:rPr lang="en-US" sz="2000" dirty="0" err="1" smtClean="0">
                <a:sym typeface="Wingdings" panose="05000000000000000000" pitchFamily="2" charset="2"/>
              </a:rPr>
              <a:t>Bybie</a:t>
            </a:r>
            <a:r>
              <a:rPr lang="en-US" sz="2000" dirty="0" smtClean="0">
                <a:sym typeface="Wingdings" panose="05000000000000000000" pitchFamily="2" charset="2"/>
              </a:rPr>
              <a:t>, </a:t>
            </a:r>
            <a:r>
              <a:rPr lang="en-US" sz="2000" dirty="0">
                <a:sym typeface="Wingdings" panose="05000000000000000000" pitchFamily="2" charset="2"/>
              </a:rPr>
              <a:t>&amp; </a:t>
            </a:r>
            <a:r>
              <a:rPr lang="en-US" sz="2000" dirty="0" smtClean="0">
                <a:sym typeface="Wingdings" panose="05000000000000000000" pitchFamily="2" charset="2"/>
              </a:rPr>
              <a:t>Sullivan (2010</a:t>
            </a:r>
            <a:r>
              <a:rPr lang="en-US" sz="2000" dirty="0">
                <a:sym typeface="Wingdings" panose="05000000000000000000" pitchFamily="2" charset="2"/>
              </a:rPr>
              <a:t>) – “Women survivors' psychological well-being is closely tied to their material well-being by way of resources</a:t>
            </a:r>
            <a:r>
              <a:rPr lang="en-US" sz="2000" dirty="0" smtClean="0">
                <a:sym typeface="Wingdings" panose="05000000000000000000" pitchFamily="2" charset="2"/>
              </a:rPr>
              <a:t>.”</a:t>
            </a:r>
          </a:p>
          <a:p>
            <a:pPr marL="182880" lvl="1" indent="-182880"/>
            <a:r>
              <a:rPr lang="en-US" sz="2000" dirty="0" smtClean="0"/>
              <a:t>Given the research linking poverty </a:t>
            </a:r>
            <a:r>
              <a:rPr lang="en-US" sz="2000" dirty="0"/>
              <a:t>and </a:t>
            </a:r>
            <a:r>
              <a:rPr lang="en-US" sz="2000" dirty="0" smtClean="0"/>
              <a:t>violence, one might conclude </a:t>
            </a:r>
            <a:r>
              <a:rPr lang="en-US" sz="2000" dirty="0"/>
              <a:t>that a </a:t>
            </a:r>
            <a:r>
              <a:rPr lang="en-US" sz="1900" b="1" i="1" dirty="0"/>
              <a:t>program that places survivors in housing they are unlikely to be able to financially sustain, leaves them vulnerable to further victimization by the people they may turn to for financial support.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25</a:t>
            </a:fld>
            <a:endParaRPr lang="en-US" dirty="0"/>
          </a:p>
        </p:txBody>
      </p:sp>
    </p:spTree>
    <p:extLst>
      <p:ext uri="{BB962C8B-B14F-4D97-AF65-F5344CB8AC3E}">
        <p14:creationId xmlns:p14="http://schemas.microsoft.com/office/powerpoint/2010/main" val="124959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 y="302813"/>
            <a:ext cx="8793480" cy="1486894"/>
          </a:xfrm>
        </p:spPr>
        <p:txBody>
          <a:bodyPr>
            <a:normAutofit/>
          </a:bodyPr>
          <a:lstStyle/>
          <a:p>
            <a:r>
              <a:rPr lang="en-US" sz="3200" b="1" i="1" dirty="0">
                <a:solidFill>
                  <a:srgbClr val="0070C0"/>
                </a:solidFill>
              </a:rPr>
              <a:t>Approach to </a:t>
            </a:r>
            <a:r>
              <a:rPr lang="en-US" sz="3200" b="1" i="1" dirty="0" smtClean="0">
                <a:solidFill>
                  <a:srgbClr val="0070C0"/>
                </a:solidFill>
              </a:rPr>
              <a:t>Services:</a:t>
            </a:r>
            <a:br>
              <a:rPr lang="en-US" sz="3200" b="1" i="1" dirty="0" smtClean="0">
                <a:solidFill>
                  <a:srgbClr val="0070C0"/>
                </a:solidFill>
              </a:rPr>
            </a:br>
            <a:r>
              <a:rPr lang="en-US" sz="2900" b="1" i="1" dirty="0" smtClean="0">
                <a:solidFill>
                  <a:srgbClr val="002060"/>
                </a:solidFill>
              </a:rPr>
              <a:t>Income </a:t>
            </a:r>
            <a:r>
              <a:rPr lang="en-US" sz="2900" b="1" i="1" dirty="0">
                <a:solidFill>
                  <a:srgbClr val="002060"/>
                </a:solidFill>
              </a:rPr>
              <a:t>/ Education / Employment: </a:t>
            </a:r>
            <a:r>
              <a:rPr lang="en-US" sz="2900" b="1" i="1" dirty="0">
                <a:solidFill>
                  <a:srgbClr val="0070C0"/>
                </a:solidFill>
              </a:rPr>
              <a:t>Challenges &amp; Approaches</a:t>
            </a:r>
          </a:p>
        </p:txBody>
      </p:sp>
      <p:sp>
        <p:nvSpPr>
          <p:cNvPr id="2" name="Content Placeholder 1"/>
          <p:cNvSpPr>
            <a:spLocks noGrp="1"/>
          </p:cNvSpPr>
          <p:nvPr>
            <p:ph idx="1"/>
          </p:nvPr>
        </p:nvSpPr>
        <p:spPr>
          <a:xfrm>
            <a:off x="460376" y="1935479"/>
            <a:ext cx="8373302" cy="4025705"/>
          </a:xfrm>
        </p:spPr>
        <p:txBody>
          <a:bodyPr/>
          <a:lstStyle/>
          <a:p>
            <a:pPr marL="182880" lvl="1" indent="-182880">
              <a:lnSpc>
                <a:spcPct val="95000"/>
              </a:lnSpc>
              <a:spcBef>
                <a:spcPts val="900"/>
              </a:spcBef>
            </a:pPr>
            <a:r>
              <a:rPr lang="en-US" sz="2150" dirty="0"/>
              <a:t>Barriers to Education / Training / Employment</a:t>
            </a:r>
          </a:p>
          <a:p>
            <a:pPr marL="182880" lvl="1" indent="-182880">
              <a:lnSpc>
                <a:spcPct val="95000"/>
              </a:lnSpc>
            </a:pPr>
            <a:r>
              <a:rPr lang="en-US" sz="2150" dirty="0" smtClean="0"/>
              <a:t>General information and online resource listings </a:t>
            </a:r>
          </a:p>
          <a:p>
            <a:pPr marL="548640" lvl="1" indent="-342900">
              <a:lnSpc>
                <a:spcPct val="95000"/>
              </a:lnSpc>
              <a:buFont typeface="Wingdings" panose="05000000000000000000" pitchFamily="2" charset="2"/>
              <a:buChar char="Ø"/>
            </a:pPr>
            <a:r>
              <a:rPr lang="en-US" sz="2150" dirty="0" smtClean="0"/>
              <a:t>education and training programs and scholarships.</a:t>
            </a:r>
          </a:p>
          <a:p>
            <a:pPr marL="548640" lvl="1" indent="-342900">
              <a:lnSpc>
                <a:spcPct val="95000"/>
              </a:lnSpc>
              <a:buFont typeface="Wingdings" panose="05000000000000000000" pitchFamily="2" charset="2"/>
              <a:buChar char="Ø"/>
            </a:pPr>
            <a:r>
              <a:rPr lang="en-US" sz="2150" dirty="0" smtClean="0"/>
              <a:t>career planning, job search</a:t>
            </a:r>
          </a:p>
          <a:p>
            <a:pPr marL="548640" lvl="1" indent="-342900">
              <a:lnSpc>
                <a:spcPct val="95000"/>
              </a:lnSpc>
              <a:buFont typeface="Wingdings" panose="05000000000000000000" pitchFamily="2" charset="2"/>
              <a:buChar char="Ø"/>
            </a:pPr>
            <a:r>
              <a:rPr lang="en-US" sz="2150" dirty="0" smtClean="0"/>
              <a:t>workplace safety: (resources for employers and advocates to address risks of sabotage or harassment by the (ex-)partner)</a:t>
            </a:r>
          </a:p>
          <a:p>
            <a:pPr marL="548640" lvl="1" indent="-342900">
              <a:lnSpc>
                <a:spcPct val="95000"/>
              </a:lnSpc>
              <a:buFont typeface="Wingdings" panose="05000000000000000000" pitchFamily="2" charset="2"/>
              <a:buChar char="Ø"/>
            </a:pPr>
            <a:r>
              <a:rPr lang="en-US" sz="2150" dirty="0" smtClean="0"/>
              <a:t>addressing workplace discrimination against survivors</a:t>
            </a:r>
          </a:p>
          <a:p>
            <a:pPr marL="548640" lvl="1" indent="-342900">
              <a:lnSpc>
                <a:spcPct val="95000"/>
              </a:lnSpc>
              <a:buFont typeface="Wingdings" panose="05000000000000000000" pitchFamily="2" charset="2"/>
              <a:buChar char="Ø"/>
            </a:pPr>
            <a:r>
              <a:rPr lang="en-US" sz="2150" dirty="0" smtClean="0"/>
              <a:t>employment help for survivors with criminal history records</a:t>
            </a:r>
          </a:p>
          <a:p>
            <a:pPr marL="182880" lvl="1" indent="-182880">
              <a:lnSpc>
                <a:spcPct val="95000"/>
              </a:lnSpc>
              <a:spcBef>
                <a:spcPts val="1200"/>
              </a:spcBef>
            </a:pPr>
            <a:r>
              <a:rPr lang="en-US" sz="2150" dirty="0"/>
              <a:t>Extensive </a:t>
            </a:r>
            <a:r>
              <a:rPr lang="en-US" sz="2150" b="1" dirty="0">
                <a:solidFill>
                  <a:schemeClr val="tx1"/>
                </a:solidFill>
              </a:rPr>
              <a:t>provider comments </a:t>
            </a:r>
            <a:r>
              <a:rPr lang="en-US" sz="2150" dirty="0"/>
              <a:t>on survivors’ challenges and approaches taken to </a:t>
            </a:r>
            <a:r>
              <a:rPr lang="en-US" sz="2150" dirty="0" smtClean="0"/>
              <a:t>support efforts to obtain education, employment, childcare, transportation assistance.</a:t>
            </a:r>
            <a:endParaRPr lang="en-US" sz="215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3041531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520" y="287573"/>
            <a:ext cx="8793480" cy="1486894"/>
          </a:xfrm>
        </p:spPr>
        <p:txBody>
          <a:bodyPr>
            <a:normAutofit/>
          </a:bodyPr>
          <a:lstStyle/>
          <a:p>
            <a:r>
              <a:rPr lang="en-US" sz="3200" b="1" i="1" dirty="0">
                <a:solidFill>
                  <a:srgbClr val="0070C0"/>
                </a:solidFill>
              </a:rPr>
              <a:t>Approach to </a:t>
            </a:r>
            <a:r>
              <a:rPr lang="en-US" sz="3200" b="1" i="1" dirty="0" smtClean="0">
                <a:solidFill>
                  <a:srgbClr val="0070C0"/>
                </a:solidFill>
              </a:rPr>
              <a:t>Services:</a:t>
            </a:r>
            <a:br>
              <a:rPr lang="en-US" sz="3200" b="1" i="1" dirty="0" smtClean="0">
                <a:solidFill>
                  <a:srgbClr val="0070C0"/>
                </a:solidFill>
              </a:rPr>
            </a:br>
            <a:r>
              <a:rPr lang="en-US" sz="3200" b="1" i="1" dirty="0" smtClean="0">
                <a:solidFill>
                  <a:srgbClr val="002060"/>
                </a:solidFill>
              </a:rPr>
              <a:t>Self-Determination: </a:t>
            </a:r>
            <a:r>
              <a:rPr lang="en-US" sz="3200" b="1" i="1" dirty="0">
                <a:solidFill>
                  <a:srgbClr val="0070C0"/>
                </a:solidFill>
              </a:rPr>
              <a:t>Financial Abuse</a:t>
            </a:r>
          </a:p>
        </p:txBody>
      </p:sp>
      <p:sp>
        <p:nvSpPr>
          <p:cNvPr id="2" name="Content Placeholder 1"/>
          <p:cNvSpPr>
            <a:spLocks noGrp="1"/>
          </p:cNvSpPr>
          <p:nvPr>
            <p:ph idx="1"/>
          </p:nvPr>
        </p:nvSpPr>
        <p:spPr>
          <a:xfrm>
            <a:off x="381829" y="1951891"/>
            <a:ext cx="8530396" cy="3956539"/>
          </a:xfrm>
        </p:spPr>
        <p:txBody>
          <a:bodyPr/>
          <a:lstStyle/>
          <a:p>
            <a:pPr marL="182880" lvl="1" indent="-182880">
              <a:lnSpc>
                <a:spcPct val="95000"/>
              </a:lnSpc>
              <a:spcBef>
                <a:spcPts val="900"/>
              </a:spcBef>
            </a:pPr>
            <a:r>
              <a:rPr lang="en-US" sz="2200" dirty="0" smtClean="0"/>
              <a:t>Examples of Financial Abuse: barring victim from discretionary access to assets, depleting/destroying victim’s assets, prohibiting victim from working or seizing her income, ruining victim’s credit/reputation, etc.</a:t>
            </a:r>
          </a:p>
          <a:p>
            <a:pPr marL="182880" lvl="1" indent="-182880">
              <a:lnSpc>
                <a:spcPct val="95000"/>
              </a:lnSpc>
              <a:spcBef>
                <a:spcPts val="900"/>
              </a:spcBef>
            </a:pPr>
            <a:r>
              <a:rPr lang="en-US" sz="2200" dirty="0" smtClean="0"/>
              <a:t>Plunkett and </a:t>
            </a:r>
            <a:r>
              <a:rPr lang="en-US" sz="2200" dirty="0" err="1" smtClean="0"/>
              <a:t>Sussman’s</a:t>
            </a:r>
            <a:r>
              <a:rPr lang="en-US" sz="2200" dirty="0" smtClean="0"/>
              <a:t> </a:t>
            </a:r>
            <a:r>
              <a:rPr lang="en-US" sz="2200" b="1" i="1" dirty="0">
                <a:ea typeface="Calibri" panose="020F0502020204030204" pitchFamily="34" charset="0"/>
                <a:cs typeface="Times New Roman" panose="02020603050405020304" pitchFamily="18" charset="0"/>
              </a:rPr>
              <a:t>Consumer Rights Screening Tool for Domestic Violence </a:t>
            </a:r>
            <a:r>
              <a:rPr lang="en-US" sz="2200" b="1" i="1" dirty="0" smtClean="0">
                <a:ea typeface="Calibri" panose="020F0502020204030204" pitchFamily="34" charset="0"/>
                <a:cs typeface="Times New Roman" panose="02020603050405020304" pitchFamily="18" charset="0"/>
              </a:rPr>
              <a:t>Advocates </a:t>
            </a:r>
            <a:r>
              <a:rPr lang="en-US" sz="2200" b="1" i="1" dirty="0">
                <a:ea typeface="Calibri" panose="020F0502020204030204" pitchFamily="34" charset="0"/>
                <a:cs typeface="Times New Roman" panose="02020603050405020304" pitchFamily="18" charset="0"/>
              </a:rPr>
              <a:t>and Lawyers </a:t>
            </a:r>
            <a:endParaRPr lang="en-US" sz="2200" b="1" i="1" dirty="0" smtClean="0">
              <a:ea typeface="Calibri" panose="020F0502020204030204" pitchFamily="34" charset="0"/>
              <a:cs typeface="Times New Roman" panose="02020603050405020304" pitchFamily="18" charset="0"/>
            </a:endParaRPr>
          </a:p>
          <a:p>
            <a:pPr marL="182880" lvl="1" indent="-182880">
              <a:lnSpc>
                <a:spcPct val="95000"/>
              </a:lnSpc>
              <a:spcBef>
                <a:spcPts val="900"/>
              </a:spcBef>
            </a:pPr>
            <a:r>
              <a:rPr lang="en-US" sz="2200" b="1" i="1" dirty="0">
                <a:ea typeface="Calibri" panose="020F0502020204030204" pitchFamily="34" charset="0"/>
                <a:cs typeface="Times New Roman" panose="02020603050405020304" pitchFamily="18" charset="0"/>
              </a:rPr>
              <a:t>WomensLaw.org Financial Abuse webpage</a:t>
            </a:r>
            <a:r>
              <a:rPr lang="en-US" sz="2200" dirty="0">
                <a:ea typeface="Calibri" panose="020F0502020204030204" pitchFamily="34" charset="0"/>
                <a:cs typeface="Times New Roman" panose="02020603050405020304" pitchFamily="18" charset="0"/>
              </a:rPr>
              <a:t> </a:t>
            </a:r>
            <a:r>
              <a:rPr lang="en-US" sz="2200" dirty="0" smtClean="0">
                <a:ea typeface="Calibri" panose="020F0502020204030204" pitchFamily="34" charset="0"/>
                <a:cs typeface="Times New Roman" panose="02020603050405020304" pitchFamily="18" charset="0"/>
              </a:rPr>
              <a:t>- options for covering abuse-related medical/court/other costs, addressing </a:t>
            </a:r>
            <a:r>
              <a:rPr lang="en-US" sz="2200" dirty="0">
                <a:ea typeface="Calibri" panose="020F0502020204030204" pitchFamily="34" charset="0"/>
                <a:cs typeface="Times New Roman" panose="02020603050405020304" pitchFamily="18" charset="0"/>
              </a:rPr>
              <a:t>identity </a:t>
            </a:r>
            <a:r>
              <a:rPr lang="en-US" sz="2200" dirty="0" smtClean="0">
                <a:ea typeface="Calibri" panose="020F0502020204030204" pitchFamily="34" charset="0"/>
                <a:cs typeface="Times New Roman" panose="02020603050405020304" pitchFamily="18" charset="0"/>
              </a:rPr>
              <a:t>theft</a:t>
            </a:r>
          </a:p>
          <a:p>
            <a:pPr marL="182880" lvl="1" indent="-182880">
              <a:lnSpc>
                <a:spcPct val="95000"/>
              </a:lnSpc>
              <a:spcBef>
                <a:spcPts val="900"/>
              </a:spcBef>
            </a:pPr>
            <a:r>
              <a:rPr lang="en-US" sz="2200" b="1" i="1" dirty="0">
                <a:ea typeface="Calibri" panose="020F0502020204030204" pitchFamily="34" charset="0"/>
                <a:cs typeface="Times New Roman" panose="02020603050405020304" pitchFamily="18" charset="0"/>
              </a:rPr>
              <a:t>Center for Survivor Agency and Justice</a:t>
            </a:r>
            <a:r>
              <a:rPr lang="en-US" sz="2200" dirty="0">
                <a:ea typeface="Calibri" panose="020F0502020204030204" pitchFamily="34" charset="0"/>
                <a:cs typeface="Times New Roman" panose="02020603050405020304" pitchFamily="18" charset="0"/>
              </a:rPr>
              <a:t> </a:t>
            </a:r>
            <a:r>
              <a:rPr lang="en-US" sz="2200" dirty="0" smtClean="0">
                <a:ea typeface="Calibri" panose="020F0502020204030204" pitchFamily="34" charset="0"/>
                <a:cs typeface="Times New Roman" panose="02020603050405020304" pitchFamily="18" charset="0"/>
              </a:rPr>
              <a:t>online trainings on </a:t>
            </a:r>
            <a:r>
              <a:rPr lang="en-US" sz="2200" dirty="0">
                <a:ea typeface="Calibri" panose="020F0502020204030204" pitchFamily="34" charset="0"/>
                <a:cs typeface="Times New Roman" panose="02020603050405020304" pitchFamily="18" charset="0"/>
              </a:rPr>
              <a:t>the role and importance of tax advocacy.</a:t>
            </a:r>
            <a:endParaRPr lang="en-US" sz="22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27</a:t>
            </a:fld>
            <a:endParaRPr lang="en-US" dirty="0"/>
          </a:p>
        </p:txBody>
      </p:sp>
    </p:spTree>
    <p:extLst>
      <p:ext uri="{BB962C8B-B14F-4D97-AF65-F5344CB8AC3E}">
        <p14:creationId xmlns:p14="http://schemas.microsoft.com/office/powerpoint/2010/main" val="1934679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828" y="302813"/>
            <a:ext cx="8655491" cy="1486894"/>
          </a:xfrm>
        </p:spPr>
        <p:txBody>
          <a:bodyPr>
            <a:normAutofit/>
          </a:bodyPr>
          <a:lstStyle/>
          <a:p>
            <a:r>
              <a:rPr lang="en-US" sz="3200" b="1" i="1" dirty="0">
                <a:solidFill>
                  <a:srgbClr val="0070C0"/>
                </a:solidFill>
              </a:rPr>
              <a:t>Approach to </a:t>
            </a:r>
            <a:r>
              <a:rPr lang="en-US" sz="3200" b="1" i="1" dirty="0" smtClean="0">
                <a:solidFill>
                  <a:srgbClr val="0070C0"/>
                </a:solidFill>
              </a:rPr>
              <a:t>Services:</a:t>
            </a:r>
            <a:br>
              <a:rPr lang="en-US" sz="3200" b="1" i="1" dirty="0" smtClean="0">
                <a:solidFill>
                  <a:srgbClr val="0070C0"/>
                </a:solidFill>
              </a:rPr>
            </a:br>
            <a:r>
              <a:rPr lang="en-US" sz="3200" b="1" i="1" dirty="0" smtClean="0">
                <a:solidFill>
                  <a:srgbClr val="002060"/>
                </a:solidFill>
              </a:rPr>
              <a:t>Self-Determination: </a:t>
            </a:r>
            <a:r>
              <a:rPr lang="en-US" sz="3200" b="1" i="1" dirty="0">
                <a:solidFill>
                  <a:srgbClr val="0070C0"/>
                </a:solidFill>
              </a:rPr>
              <a:t>Mainstream Benefits</a:t>
            </a:r>
          </a:p>
        </p:txBody>
      </p:sp>
      <p:sp>
        <p:nvSpPr>
          <p:cNvPr id="2" name="Content Placeholder 1"/>
          <p:cNvSpPr>
            <a:spLocks noGrp="1"/>
          </p:cNvSpPr>
          <p:nvPr>
            <p:ph idx="1"/>
          </p:nvPr>
        </p:nvSpPr>
        <p:spPr>
          <a:xfrm>
            <a:off x="381829" y="2057400"/>
            <a:ext cx="8530396" cy="3718560"/>
          </a:xfrm>
        </p:spPr>
        <p:txBody>
          <a:bodyPr/>
          <a:lstStyle/>
          <a:p>
            <a:pPr marL="0" lvl="1" indent="0">
              <a:spcBef>
                <a:spcPts val="900"/>
              </a:spcBef>
              <a:buNone/>
            </a:pPr>
            <a:r>
              <a:rPr lang="en-US" sz="2300" b="1" dirty="0" smtClean="0"/>
              <a:t>Information and Online Resources:</a:t>
            </a:r>
          </a:p>
          <a:p>
            <a:pPr marL="274320" lvl="1" indent="-182880">
              <a:spcBef>
                <a:spcPts val="900"/>
              </a:spcBef>
            </a:pPr>
            <a:r>
              <a:rPr lang="en-US" sz="2300" dirty="0" smtClean="0"/>
              <a:t>Income, nutrition, health coverage</a:t>
            </a:r>
          </a:p>
          <a:p>
            <a:pPr marL="274320" lvl="1" indent="-182880">
              <a:spcBef>
                <a:spcPts val="900"/>
              </a:spcBef>
            </a:pPr>
            <a:r>
              <a:rPr lang="en-US" sz="2300" dirty="0" smtClean="0"/>
              <a:t>Veterans income and disability-related benefits, health coverage, Military Sexual Trauma</a:t>
            </a:r>
          </a:p>
          <a:p>
            <a:pPr marL="274320" lvl="1" indent="-182880">
              <a:spcBef>
                <a:spcPts val="900"/>
              </a:spcBef>
            </a:pPr>
            <a:r>
              <a:rPr lang="en-US" sz="2300" dirty="0" smtClean="0"/>
              <a:t>Parents and children’s services (parenting, child development, childcare, Early Intervention, Head Start, etc.)</a:t>
            </a:r>
          </a:p>
          <a:p>
            <a:pPr marL="274320" lvl="1" indent="-182880">
              <a:spcBef>
                <a:spcPts val="900"/>
              </a:spcBef>
            </a:pPr>
            <a:r>
              <a:rPr lang="en-US" sz="2300" dirty="0" smtClean="0"/>
              <a:t>Immigration status: special visas, public charge issues</a:t>
            </a:r>
          </a:p>
          <a:p>
            <a:pPr marL="274320" lvl="1" indent="-182880">
              <a:spcBef>
                <a:spcPts val="900"/>
              </a:spcBef>
            </a:pPr>
            <a:r>
              <a:rPr lang="en-US" sz="2300" dirty="0" smtClean="0"/>
              <a:t>Financial assistance for survivors to help with the costs of fleeing and rebuilding their lives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2477766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212" y="302813"/>
            <a:ext cx="8750107" cy="1486894"/>
          </a:xfrm>
        </p:spPr>
        <p:txBody>
          <a:bodyPr>
            <a:normAutofit/>
          </a:bodyPr>
          <a:lstStyle/>
          <a:p>
            <a:r>
              <a:rPr lang="en-US" sz="3200" b="1" i="1" dirty="0">
                <a:solidFill>
                  <a:srgbClr val="0070C0"/>
                </a:solidFill>
              </a:rPr>
              <a:t>Approach to </a:t>
            </a:r>
            <a:r>
              <a:rPr lang="en-US" sz="3200" b="1" i="1" dirty="0" smtClean="0">
                <a:solidFill>
                  <a:srgbClr val="0070C0"/>
                </a:solidFill>
              </a:rPr>
              <a:t>Services:</a:t>
            </a:r>
            <a:br>
              <a:rPr lang="en-US" sz="3200" b="1" i="1" dirty="0" smtClean="0">
                <a:solidFill>
                  <a:srgbClr val="0070C0"/>
                </a:solidFill>
              </a:rPr>
            </a:br>
            <a:r>
              <a:rPr lang="en-US" sz="3200" b="1" i="1" dirty="0" smtClean="0">
                <a:solidFill>
                  <a:srgbClr val="002060"/>
                </a:solidFill>
              </a:rPr>
              <a:t>Self-Determination: </a:t>
            </a:r>
            <a:r>
              <a:rPr lang="en-US" sz="3200" b="1" i="1" dirty="0">
                <a:solidFill>
                  <a:srgbClr val="0070C0"/>
                </a:solidFill>
              </a:rPr>
              <a:t>Financial Literacy</a:t>
            </a:r>
          </a:p>
        </p:txBody>
      </p:sp>
      <p:sp>
        <p:nvSpPr>
          <p:cNvPr id="2" name="Content Placeholder 1"/>
          <p:cNvSpPr>
            <a:spLocks noGrp="1"/>
          </p:cNvSpPr>
          <p:nvPr>
            <p:ph idx="1"/>
          </p:nvPr>
        </p:nvSpPr>
        <p:spPr>
          <a:xfrm>
            <a:off x="287213" y="2072640"/>
            <a:ext cx="8546465" cy="3818206"/>
          </a:xfrm>
        </p:spPr>
        <p:txBody>
          <a:bodyPr/>
          <a:lstStyle/>
          <a:p>
            <a:pPr marL="0" lvl="1" indent="0">
              <a:spcBef>
                <a:spcPts val="900"/>
              </a:spcBef>
              <a:buNone/>
            </a:pPr>
            <a:r>
              <a:rPr lang="en-US" sz="2150" b="1" dirty="0" smtClean="0"/>
              <a:t>Financial Literacy / Empowerment: Information and Resources</a:t>
            </a:r>
          </a:p>
          <a:p>
            <a:pPr marL="182880" lvl="1" indent="-182880">
              <a:spcBef>
                <a:spcPts val="900"/>
              </a:spcBef>
            </a:pPr>
            <a:r>
              <a:rPr lang="en-US" sz="2150" dirty="0" smtClean="0"/>
              <a:t>Allstate/NNEDV Moving Ahead through Financial Management curriculum, plus additional resources addressing:</a:t>
            </a:r>
          </a:p>
          <a:p>
            <a:pPr marL="731520" lvl="1" indent="-342900">
              <a:spcBef>
                <a:spcPts val="400"/>
              </a:spcBef>
              <a:buFont typeface="Wingdings" panose="05000000000000000000" pitchFamily="2" charset="2"/>
              <a:buChar char="Ø"/>
            </a:pPr>
            <a:r>
              <a:rPr lang="en-US" sz="2150" dirty="0" smtClean="0"/>
              <a:t>Budgeting and money management</a:t>
            </a:r>
          </a:p>
          <a:p>
            <a:pPr marL="731520" lvl="1" indent="-342900">
              <a:spcBef>
                <a:spcPts val="400"/>
              </a:spcBef>
              <a:buFont typeface="Wingdings" panose="05000000000000000000" pitchFamily="2" charset="2"/>
              <a:buChar char="Ø"/>
            </a:pPr>
            <a:r>
              <a:rPr lang="en-US" sz="2150" dirty="0" smtClean="0"/>
              <a:t>Credit, debt, and bankruptcy</a:t>
            </a:r>
          </a:p>
          <a:p>
            <a:pPr marL="731520" lvl="1" indent="-342900">
              <a:spcBef>
                <a:spcPts val="400"/>
              </a:spcBef>
              <a:buFont typeface="Wingdings" panose="05000000000000000000" pitchFamily="2" charset="2"/>
              <a:buChar char="Ø"/>
            </a:pPr>
            <a:r>
              <a:rPr lang="en-US" sz="2150" dirty="0" smtClean="0"/>
              <a:t>Loans</a:t>
            </a:r>
          </a:p>
          <a:p>
            <a:pPr marL="731520" lvl="1" indent="-342900">
              <a:spcBef>
                <a:spcPts val="400"/>
              </a:spcBef>
              <a:buFont typeface="Wingdings" panose="05000000000000000000" pitchFamily="2" charset="2"/>
              <a:buChar char="Ø"/>
            </a:pPr>
            <a:r>
              <a:rPr lang="en-US" sz="2150" dirty="0" smtClean="0"/>
              <a:t>Dealing with utility companies</a:t>
            </a:r>
          </a:p>
          <a:p>
            <a:pPr marL="182880" lvl="1" indent="-182880"/>
            <a:r>
              <a:rPr lang="en-US" sz="2150" dirty="0"/>
              <a:t>IDAs (Individual Development Accounts</a:t>
            </a:r>
            <a:r>
              <a:rPr lang="en-US" sz="2150" dirty="0" smtClean="0"/>
              <a:t>) / Micro-lending</a:t>
            </a:r>
          </a:p>
          <a:p>
            <a:pPr marL="182880" lvl="1" indent="-182880"/>
            <a:r>
              <a:rPr lang="en-US" sz="2150" dirty="0" smtClean="0"/>
              <a:t>Other life skills</a:t>
            </a:r>
          </a:p>
          <a:p>
            <a:pPr marL="0" lvl="1" indent="0">
              <a:spcBef>
                <a:spcPts val="400"/>
              </a:spcBef>
              <a:buNone/>
            </a:pPr>
            <a:r>
              <a:rPr lang="en-US" sz="2150" b="1" dirty="0" smtClean="0">
                <a:solidFill>
                  <a:schemeClr val="tx1"/>
                </a:solidFill>
              </a:rPr>
              <a:t>Provider comments </a:t>
            </a:r>
            <a:r>
              <a:rPr lang="en-US" sz="2150" dirty="0" smtClean="0"/>
              <a:t>- mainstream benefits / financial empowerment</a:t>
            </a:r>
            <a:endParaRPr lang="en-US" sz="215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29</a:t>
            </a:fld>
            <a:endParaRPr lang="en-US" dirty="0"/>
          </a:p>
        </p:txBody>
      </p:sp>
    </p:spTree>
    <p:extLst>
      <p:ext uri="{BB962C8B-B14F-4D97-AF65-F5344CB8AC3E}">
        <p14:creationId xmlns:p14="http://schemas.microsoft.com/office/powerpoint/2010/main" val="2881967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388" y="398738"/>
            <a:ext cx="8224837" cy="1373587"/>
          </a:xfrm>
        </p:spPr>
        <p:txBody>
          <a:bodyPr>
            <a:normAutofit/>
          </a:bodyPr>
          <a:lstStyle/>
          <a:p>
            <a:r>
              <a:rPr lang="en-US" sz="3200" b="1" dirty="0">
                <a:solidFill>
                  <a:srgbClr val="0070C0"/>
                </a:solidFill>
              </a:rPr>
              <a:t>What’s on the Project Webpage?</a:t>
            </a:r>
          </a:p>
        </p:txBody>
      </p:sp>
      <p:sp>
        <p:nvSpPr>
          <p:cNvPr id="9" name="Content Placeholder 2"/>
          <p:cNvSpPr>
            <a:spLocks noGrp="1"/>
          </p:cNvSpPr>
          <p:nvPr>
            <p:ph idx="1"/>
          </p:nvPr>
        </p:nvSpPr>
        <p:spPr>
          <a:xfrm>
            <a:off x="687526" y="2019953"/>
            <a:ext cx="8224699" cy="3852006"/>
          </a:xfrm>
        </p:spPr>
        <p:txBody>
          <a:bodyPr/>
          <a:lstStyle/>
          <a:p>
            <a:pPr marL="0" indent="0">
              <a:buNone/>
            </a:pPr>
            <a:r>
              <a:rPr lang="en-US" dirty="0"/>
              <a:t>The project webpage is </a:t>
            </a:r>
            <a:r>
              <a:rPr lang="en-US" b="1" dirty="0" smtClean="0">
                <a:solidFill>
                  <a:srgbClr val="000000"/>
                </a:solidFill>
                <a:hlinkClick r:id="rId3"/>
              </a:rPr>
              <a:t>www.air.org/THforSurvivors</a:t>
            </a:r>
            <a:r>
              <a:rPr lang="en-US" dirty="0"/>
              <a:t>. The webpage contains links to </a:t>
            </a:r>
          </a:p>
          <a:p>
            <a:r>
              <a:rPr lang="en-US" dirty="0" smtClean="0"/>
              <a:t>The 12 chapters of the </a:t>
            </a:r>
            <a:r>
              <a:rPr lang="en-US" b="1" i="1" dirty="0" smtClean="0"/>
              <a:t>Report</a:t>
            </a:r>
            <a:r>
              <a:rPr lang="en-US" dirty="0" smtClean="0"/>
              <a:t>, each with an executive summary and a reference list;</a:t>
            </a:r>
          </a:p>
          <a:p>
            <a:r>
              <a:rPr lang="en-US" dirty="0" smtClean="0"/>
              <a:t>The Methodology webinar and four </a:t>
            </a:r>
            <a:r>
              <a:rPr lang="en-US" b="1" i="1" dirty="0" smtClean="0"/>
              <a:t>Overview webinars</a:t>
            </a:r>
            <a:r>
              <a:rPr lang="en-US" dirty="0" smtClean="0"/>
              <a:t>;</a:t>
            </a:r>
          </a:p>
          <a:p>
            <a:r>
              <a:rPr lang="en-US" dirty="0" smtClean="0"/>
              <a:t>Four brief </a:t>
            </a:r>
            <a:r>
              <a:rPr lang="en-US" b="1" i="1" dirty="0" smtClean="0"/>
              <a:t>podcast interviews </a:t>
            </a:r>
            <a:r>
              <a:rPr lang="en-US" dirty="0" smtClean="0"/>
              <a:t>highlighting the approaches of some of the providers we interviewed; and</a:t>
            </a:r>
          </a:p>
          <a:p>
            <a:r>
              <a:rPr lang="en-US" b="1" i="1" dirty="0" smtClean="0"/>
              <a:t>Broadsides</a:t>
            </a:r>
            <a:r>
              <a:rPr lang="en-US" dirty="0" smtClean="0"/>
              <a:t> highlighting two of the many important topic areas this report addresses.</a:t>
            </a:r>
          </a:p>
        </p:txBody>
      </p:sp>
      <p:sp>
        <p:nvSpPr>
          <p:cNvPr id="8" name="Slide Number Placeholder 2"/>
          <p:cNvSpPr>
            <a:spLocks noGrp="1"/>
          </p:cNvSpPr>
          <p:nvPr>
            <p:ph type="sldNum" sz="quarter" idx="10"/>
          </p:nvPr>
        </p:nvSpPr>
        <p:spPr/>
        <p:txBody>
          <a:bodyPr/>
          <a:lstStyle/>
          <a:p>
            <a:fld id="{F3477EC8-074D-41C4-94AE-E9EA7CEEA348}" type="slidenum">
              <a:rPr lang="en-US" smtClean="0"/>
              <a:pPr/>
              <a:t>3</a:t>
            </a:fld>
            <a:endParaRPr lang="en-US" dirty="0"/>
          </a:p>
        </p:txBody>
      </p:sp>
    </p:spTree>
    <p:extLst>
      <p:ext uri="{BB962C8B-B14F-4D97-AF65-F5344CB8AC3E}">
        <p14:creationId xmlns:p14="http://schemas.microsoft.com/office/powerpoint/2010/main" val="3647457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628650" y="365125"/>
            <a:ext cx="7886700" cy="1325563"/>
          </a:xfrm>
          <a:prstGeom prst="rect">
            <a:avLst/>
          </a:prstGeom>
        </p:spPr>
        <p:txBody>
          <a:bodyPr/>
          <a:lstStyle/>
          <a:p>
            <a:r>
              <a:rPr lang="en-US" dirty="0" smtClean="0"/>
              <a:t>Thank</a:t>
            </a:r>
            <a:r>
              <a:rPr lang="en-US" baseline="0" dirty="0" smtClean="0"/>
              <a:t> You!</a:t>
            </a:r>
            <a:endParaRPr lang="en-US" dirty="0"/>
          </a:p>
        </p:txBody>
      </p:sp>
      <p:sp>
        <p:nvSpPr>
          <p:cNvPr id="5" name="Content Placeholder 2"/>
          <p:cNvSpPr txBox="1">
            <a:spLocks/>
          </p:cNvSpPr>
          <p:nvPr/>
        </p:nvSpPr>
        <p:spPr>
          <a:xfrm>
            <a:off x="630238" y="323851"/>
            <a:ext cx="8224837" cy="2486024"/>
          </a:xfrm>
          <a:prstGeom prst="rect">
            <a:avLst/>
          </a:prstGeom>
        </p:spPr>
        <p:txBody>
          <a:bodyPr/>
          <a:lst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4E76A0"/>
              </a:buClr>
            </a:pPr>
            <a:endParaRPr lang="en-US" sz="2800" dirty="0" smtClean="0">
              <a:solidFill>
                <a:srgbClr val="FFFFFF">
                  <a:lumMod val="65000"/>
                </a:srgbClr>
              </a:solidFill>
              <a:ea typeface="ＭＳ Ｐゴシック" charset="-128"/>
            </a:endParaRPr>
          </a:p>
          <a:p>
            <a:pPr algn="ctr">
              <a:spcAft>
                <a:spcPts val="600"/>
              </a:spcAft>
              <a:buClr>
                <a:srgbClr val="4E76A0"/>
              </a:buClr>
            </a:pPr>
            <a:r>
              <a:rPr lang="en-US" sz="2800" b="1" dirty="0" smtClean="0">
                <a:ea typeface="ＭＳ Ｐゴシック" charset="-128"/>
              </a:rPr>
              <a:t>Thank You! </a:t>
            </a:r>
          </a:p>
          <a:p>
            <a:pPr algn="ctr">
              <a:buClr>
                <a:srgbClr val="4E76A0"/>
              </a:buClr>
            </a:pPr>
            <a:r>
              <a:rPr lang="en-US" sz="2200" dirty="0" smtClean="0">
                <a:ea typeface="ＭＳ Ｐゴシック" charset="-128"/>
              </a:rPr>
              <a:t>For more information visit: </a:t>
            </a:r>
            <a:r>
              <a:rPr lang="en-US" sz="2400" dirty="0" smtClean="0">
                <a:ea typeface="ＭＳ Ｐゴシック" charset="-128"/>
                <a:hlinkClick r:id="rId3"/>
              </a:rPr>
              <a:t>www.air.org/THforSurvivors</a:t>
            </a:r>
            <a:endParaRPr lang="en-US" sz="2400" dirty="0">
              <a:ea typeface="ＭＳ Ｐゴシック" charset="-128"/>
            </a:endParaRPr>
          </a:p>
        </p:txBody>
      </p:sp>
      <p:sp>
        <p:nvSpPr>
          <p:cNvPr id="2" name="Text Placeholder 1"/>
          <p:cNvSpPr>
            <a:spLocks noGrp="1"/>
          </p:cNvSpPr>
          <p:nvPr>
            <p:ph type="body" sz="quarter" idx="10"/>
          </p:nvPr>
        </p:nvSpPr>
        <p:spPr>
          <a:xfrm>
            <a:off x="405813" y="1987825"/>
            <a:ext cx="8645422" cy="2809462"/>
          </a:xfrm>
        </p:spPr>
        <p:txBody>
          <a:bodyPr numCol="2"/>
          <a:lstStyle/>
          <a:p>
            <a:pPr lvl="0">
              <a:buClr>
                <a:srgbClr val="4E76A0"/>
              </a:buClr>
            </a:pPr>
            <a:r>
              <a:rPr lang="en-US" b="1" dirty="0">
                <a:solidFill>
                  <a:srgbClr val="FFFFFF"/>
                </a:solidFill>
              </a:rPr>
              <a:t>Fred Berman,			</a:t>
            </a:r>
          </a:p>
          <a:p>
            <a:pPr lvl="0">
              <a:spcAft>
                <a:spcPts val="600"/>
              </a:spcAft>
              <a:buClr>
                <a:srgbClr val="4E76A0"/>
              </a:buClr>
            </a:pPr>
            <a:r>
              <a:rPr lang="en-US" i="1" dirty="0">
                <a:solidFill>
                  <a:srgbClr val="FFFFFF"/>
                </a:solidFill>
              </a:rPr>
              <a:t>Senior Associate</a:t>
            </a:r>
            <a:r>
              <a:rPr lang="en-US" sz="1700" dirty="0">
                <a:solidFill>
                  <a:srgbClr val="FFFFFF"/>
                </a:solidFill>
              </a:rPr>
              <a:t>		</a:t>
            </a:r>
          </a:p>
          <a:p>
            <a:pPr lvl="0">
              <a:buClr>
                <a:srgbClr val="4E76A0"/>
              </a:buClr>
            </a:pPr>
            <a:r>
              <a:rPr lang="en-US" sz="1900" b="1" dirty="0">
                <a:solidFill>
                  <a:srgbClr val="FFFFFF"/>
                </a:solidFill>
              </a:rPr>
              <a:t>American Institutes for Research</a:t>
            </a:r>
          </a:p>
          <a:p>
            <a:pPr lvl="0">
              <a:buClr>
                <a:srgbClr val="4E76A0"/>
              </a:buClr>
            </a:pPr>
            <a:r>
              <a:rPr lang="en-US" sz="1700" b="1" dirty="0">
                <a:solidFill>
                  <a:srgbClr val="FFFFFF"/>
                </a:solidFill>
              </a:rPr>
              <a:t>National Center on Family Homelessness</a:t>
            </a:r>
          </a:p>
          <a:p>
            <a:pPr lvl="0">
              <a:buClr>
                <a:srgbClr val="4E76A0"/>
              </a:buClr>
            </a:pPr>
            <a:r>
              <a:rPr lang="en-US" sz="1700" dirty="0">
                <a:solidFill>
                  <a:srgbClr val="FFFFFF"/>
                </a:solidFill>
              </a:rPr>
              <a:t>201 Jones Rd. – Suite #1		</a:t>
            </a:r>
          </a:p>
          <a:p>
            <a:pPr lvl="0">
              <a:buClr>
                <a:srgbClr val="4E76A0"/>
              </a:buClr>
            </a:pPr>
            <a:r>
              <a:rPr lang="en-US" sz="1700" dirty="0">
                <a:solidFill>
                  <a:srgbClr val="FFFFFF"/>
                </a:solidFill>
              </a:rPr>
              <a:t>Waltham, MA 02451		</a:t>
            </a:r>
          </a:p>
          <a:p>
            <a:pPr lvl="0">
              <a:buClr>
                <a:srgbClr val="4E76A0"/>
              </a:buClr>
            </a:pPr>
            <a:r>
              <a:rPr lang="en-US" sz="1700" dirty="0">
                <a:solidFill>
                  <a:srgbClr val="FFFFFF"/>
                </a:solidFill>
              </a:rPr>
              <a:t>Telephone: 781-373-7065		</a:t>
            </a:r>
          </a:p>
          <a:p>
            <a:pPr lvl="0">
              <a:buClr>
                <a:srgbClr val="4E76A0"/>
              </a:buClr>
            </a:pPr>
            <a:r>
              <a:rPr lang="en-US" sz="1700" dirty="0">
                <a:solidFill>
                  <a:srgbClr val="FFFFFF"/>
                </a:solidFill>
              </a:rPr>
              <a:t>Email: </a:t>
            </a:r>
            <a:r>
              <a:rPr lang="en-US" sz="1700" dirty="0">
                <a:solidFill>
                  <a:srgbClr val="FFFFFF"/>
                </a:solidFill>
                <a:hlinkClick r:id="rId4"/>
              </a:rPr>
              <a:t>fberman@air.org</a:t>
            </a:r>
            <a:endParaRPr lang="en-US" sz="1700" dirty="0">
              <a:solidFill>
                <a:srgbClr val="FFFFFF"/>
              </a:solidFill>
            </a:endParaRPr>
          </a:p>
          <a:p>
            <a:pPr lvl="0">
              <a:buClr>
                <a:srgbClr val="4E76A0"/>
              </a:buClr>
            </a:pPr>
            <a:r>
              <a:rPr lang="en-US" b="1" dirty="0">
                <a:solidFill>
                  <a:srgbClr val="FFFFFF"/>
                </a:solidFill>
              </a:rPr>
              <a:t>Barbara Broman,</a:t>
            </a:r>
          </a:p>
          <a:p>
            <a:pPr lvl="0">
              <a:spcAft>
                <a:spcPts val="600"/>
              </a:spcAft>
              <a:buClr>
                <a:srgbClr val="4E76A0"/>
              </a:buClr>
            </a:pPr>
            <a:r>
              <a:rPr lang="en-US" i="1" dirty="0">
                <a:solidFill>
                  <a:srgbClr val="FFFFFF"/>
                </a:solidFill>
              </a:rPr>
              <a:t>Managing Director</a:t>
            </a:r>
          </a:p>
          <a:p>
            <a:pPr lvl="0">
              <a:buClr>
                <a:srgbClr val="4E76A0"/>
              </a:buClr>
            </a:pPr>
            <a:r>
              <a:rPr lang="en-US" sz="1900" b="1" dirty="0">
                <a:solidFill>
                  <a:srgbClr val="FFFFFF"/>
                </a:solidFill>
              </a:rPr>
              <a:t>American Institutes for Research</a:t>
            </a:r>
          </a:p>
          <a:p>
            <a:pPr lvl="0">
              <a:buClr>
                <a:srgbClr val="4E76A0"/>
              </a:buClr>
            </a:pPr>
            <a:r>
              <a:rPr lang="en-US" sz="1700" dirty="0">
                <a:solidFill>
                  <a:srgbClr val="FFFFFF"/>
                </a:solidFill>
              </a:rPr>
              <a:t>1000 Thomas Jefferson St. NW</a:t>
            </a:r>
          </a:p>
          <a:p>
            <a:pPr lvl="0">
              <a:buClr>
                <a:srgbClr val="4E76A0"/>
              </a:buClr>
            </a:pPr>
            <a:r>
              <a:rPr lang="en-US" sz="1700" dirty="0">
                <a:solidFill>
                  <a:srgbClr val="FFFFFF"/>
                </a:solidFill>
              </a:rPr>
              <a:t>Washington, DC 20007</a:t>
            </a:r>
          </a:p>
          <a:p>
            <a:pPr lvl="0">
              <a:buClr>
                <a:srgbClr val="4E76A0"/>
              </a:buClr>
            </a:pPr>
            <a:r>
              <a:rPr lang="en-US" sz="1700" dirty="0">
                <a:solidFill>
                  <a:srgbClr val="FFFFFF"/>
                </a:solidFill>
              </a:rPr>
              <a:t>Telephone: 202-403-5118</a:t>
            </a:r>
          </a:p>
          <a:p>
            <a:pPr lvl="0">
              <a:buClr>
                <a:srgbClr val="4E76A0"/>
              </a:buClr>
            </a:pPr>
            <a:r>
              <a:rPr lang="en-US" sz="1700" dirty="0">
                <a:solidFill>
                  <a:srgbClr val="FFFFFF"/>
                </a:solidFill>
              </a:rPr>
              <a:t>Email: </a:t>
            </a:r>
            <a:r>
              <a:rPr lang="en-US" sz="1700" dirty="0" err="1">
                <a:solidFill>
                  <a:srgbClr val="FFFFFF"/>
                </a:solidFill>
                <a:hlinkClick r:id="rId5"/>
              </a:rPr>
              <a:t>bbroman@air.or</a:t>
            </a:r>
            <a:endParaRPr lang="en-US" sz="1700" dirty="0" smtClean="0">
              <a:solidFill>
                <a:schemeClr val="bg1">
                  <a:lumMod val="65000"/>
                </a:schemeClr>
              </a:solidFill>
            </a:endParaRPr>
          </a:p>
        </p:txBody>
      </p:sp>
      <p:sp>
        <p:nvSpPr>
          <p:cNvPr id="4" name="Slide Number Placeholder 3"/>
          <p:cNvSpPr>
            <a:spLocks noGrp="1"/>
          </p:cNvSpPr>
          <p:nvPr>
            <p:ph type="sldNum" sz="quarter" idx="11"/>
          </p:nvPr>
        </p:nvSpPr>
        <p:spPr>
          <a:xfrm>
            <a:off x="8771161" y="6110288"/>
            <a:ext cx="141064" cy="153888"/>
          </a:xfrm>
        </p:spPr>
        <p:txBody>
          <a:bodyPr/>
          <a:lstStyle/>
          <a:p>
            <a:pPr algn="r"/>
            <a:fld id="{F3477EC8-074D-41C4-94AE-E9EA7CEEA348}" type="slidenum">
              <a:rPr>
                <a:solidFill>
                  <a:srgbClr val="4E76A0">
                    <a:lumMod val="75000"/>
                  </a:srgbClr>
                </a:solidFill>
              </a:rPr>
              <a:pPr algn="r"/>
              <a:t>30</a:t>
            </a:fld>
            <a:endParaRPr dirty="0">
              <a:solidFill>
                <a:srgbClr val="4E76A0">
                  <a:lumMod val="75000"/>
                </a:srgbClr>
              </a:solidFill>
            </a:endParaRPr>
          </a:p>
        </p:txBody>
      </p:sp>
    </p:spTree>
    <p:extLst>
      <p:ext uri="{BB962C8B-B14F-4D97-AF65-F5344CB8AC3E}">
        <p14:creationId xmlns:p14="http://schemas.microsoft.com/office/powerpoint/2010/main" val="3633551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01040" y="790402"/>
            <a:ext cx="7679773" cy="998953"/>
          </a:xfrm>
        </p:spPr>
        <p:txBody>
          <a:bodyPr>
            <a:normAutofit/>
          </a:bodyPr>
          <a:lstStyle/>
          <a:p>
            <a:r>
              <a:rPr lang="en-US" sz="3200" b="1" dirty="0">
                <a:solidFill>
                  <a:srgbClr val="0070C0"/>
                </a:solidFill>
              </a:rPr>
              <a:t>Chapters of the Report </a:t>
            </a:r>
            <a:r>
              <a:rPr lang="en-US" sz="2800" b="1" dirty="0" smtClean="0">
                <a:solidFill>
                  <a:schemeClr val="tx1"/>
                </a:solidFill>
              </a:rPr>
              <a:t>(Overview Webinar #1</a:t>
            </a:r>
            <a:r>
              <a:rPr lang="en-US" sz="2800" b="1" dirty="0">
                <a:solidFill>
                  <a:schemeClr val="tx1"/>
                </a:solidFill>
              </a:rPr>
              <a:t>)</a:t>
            </a:r>
            <a:endParaRPr lang="en-US" sz="3200" b="1" dirty="0">
              <a:solidFill>
                <a:schemeClr val="tx1"/>
              </a:solidFill>
            </a:endParaRPr>
          </a:p>
        </p:txBody>
      </p:sp>
      <p:sp>
        <p:nvSpPr>
          <p:cNvPr id="9" name="Content Placeholder 2"/>
          <p:cNvSpPr>
            <a:spLocks noGrp="1"/>
          </p:cNvSpPr>
          <p:nvPr>
            <p:ph idx="1"/>
          </p:nvPr>
        </p:nvSpPr>
        <p:spPr>
          <a:xfrm>
            <a:off x="701040" y="2423160"/>
            <a:ext cx="8442960" cy="2491740"/>
          </a:xfrm>
        </p:spPr>
        <p:txBody>
          <a:bodyPr/>
          <a:lstStyle/>
          <a:p>
            <a:pPr>
              <a:spcAft>
                <a:spcPts val="1200"/>
              </a:spcAft>
            </a:pPr>
            <a:r>
              <a:rPr lang="en-US" sz="2000" dirty="0" smtClean="0"/>
              <a:t>#</a:t>
            </a:r>
            <a:r>
              <a:rPr lang="en-US" sz="2000" dirty="0"/>
              <a:t>01 </a:t>
            </a:r>
            <a:r>
              <a:rPr lang="en-US" sz="2000" dirty="0" smtClean="0"/>
              <a:t>-	</a:t>
            </a:r>
            <a:r>
              <a:rPr lang="en-US" sz="2000" b="1" i="1" dirty="0" smtClean="0"/>
              <a:t>Definition </a:t>
            </a:r>
            <a:r>
              <a:rPr lang="en-US" sz="2000" b="1" i="1" dirty="0"/>
              <a:t>of </a:t>
            </a:r>
            <a:r>
              <a:rPr lang="en-US" sz="2000" b="1" i="1" dirty="0" smtClean="0"/>
              <a:t>“Success” </a:t>
            </a:r>
            <a:r>
              <a:rPr lang="en-US" sz="2000" b="1" i="1" dirty="0"/>
              <a:t>&amp; Performance Measurement</a:t>
            </a:r>
            <a:r>
              <a:rPr lang="en-US" sz="2000" dirty="0"/>
              <a:t> </a:t>
            </a:r>
            <a:endParaRPr lang="en-US" sz="2000" dirty="0" smtClean="0"/>
          </a:p>
          <a:p>
            <a:pPr>
              <a:spcAft>
                <a:spcPts val="1200"/>
              </a:spcAft>
            </a:pPr>
            <a:r>
              <a:rPr lang="en-US" sz="2000" dirty="0" smtClean="0">
                <a:ea typeface="Calibri" panose="020F0502020204030204" pitchFamily="34" charset="0"/>
                <a:cs typeface="Calibri" panose="020F0502020204030204" pitchFamily="34" charset="0"/>
              </a:rPr>
              <a:t>#</a:t>
            </a:r>
            <a:r>
              <a:rPr lang="en-US" sz="2000" dirty="0">
                <a:ea typeface="Calibri" panose="020F0502020204030204" pitchFamily="34" charset="0"/>
                <a:cs typeface="Calibri" panose="020F0502020204030204" pitchFamily="34" charset="0"/>
              </a:rPr>
              <a:t>02 </a:t>
            </a:r>
            <a:r>
              <a:rPr lang="en-US" sz="2000" dirty="0" smtClean="0">
                <a:ea typeface="Calibri" panose="020F0502020204030204" pitchFamily="34" charset="0"/>
                <a:cs typeface="Calibri" panose="020F0502020204030204" pitchFamily="34" charset="0"/>
              </a:rPr>
              <a:t>-	</a:t>
            </a:r>
            <a:r>
              <a:rPr lang="en-US" sz="2000" b="1" i="1" dirty="0" smtClean="0">
                <a:ea typeface="Calibri" panose="020F0502020204030204" pitchFamily="34" charset="0"/>
                <a:cs typeface="Calibri" panose="020F0502020204030204" pitchFamily="34" charset="0"/>
              </a:rPr>
              <a:t>Survivor </a:t>
            </a:r>
            <a:r>
              <a:rPr lang="en-US" sz="2000" b="1" i="1" dirty="0">
                <a:ea typeface="Calibri" panose="020F0502020204030204" pitchFamily="34" charset="0"/>
                <a:cs typeface="Calibri" panose="020F0502020204030204" pitchFamily="34" charset="0"/>
              </a:rPr>
              <a:t>Access and Participant Selection</a:t>
            </a:r>
            <a:r>
              <a:rPr lang="en-US" sz="2000" dirty="0">
                <a:ea typeface="Calibri" panose="020F0502020204030204" pitchFamily="34" charset="0"/>
                <a:cs typeface="Calibri" panose="020F0502020204030204" pitchFamily="34" charset="0"/>
              </a:rPr>
              <a:t> </a:t>
            </a:r>
            <a:endParaRPr lang="en-US" sz="2000" dirty="0" smtClean="0">
              <a:ea typeface="Calibri" panose="020F0502020204030204" pitchFamily="34" charset="0"/>
              <a:cs typeface="Calibri" panose="020F0502020204030204" pitchFamily="34" charset="0"/>
            </a:endParaRPr>
          </a:p>
          <a:p>
            <a:pPr>
              <a:spcAft>
                <a:spcPts val="1200"/>
              </a:spcAft>
            </a:pPr>
            <a:r>
              <a:rPr lang="en-US" sz="2000" dirty="0"/>
              <a:t>#03 </a:t>
            </a:r>
            <a:r>
              <a:rPr lang="en-US" sz="2000" dirty="0" smtClean="0"/>
              <a:t>-	</a:t>
            </a:r>
            <a:r>
              <a:rPr lang="en-US" sz="2000" b="1" i="1" dirty="0" smtClean="0"/>
              <a:t>Program </a:t>
            </a:r>
            <a:r>
              <a:rPr lang="en-US" sz="2000" b="1" i="1" dirty="0"/>
              <a:t>Housing Models</a:t>
            </a:r>
            <a:r>
              <a:rPr lang="en-US" sz="2000" dirty="0"/>
              <a:t> </a:t>
            </a:r>
            <a:endParaRPr lang="en-US" sz="2000" dirty="0" smtClean="0"/>
          </a:p>
          <a:p>
            <a:pPr>
              <a:spcAft>
                <a:spcPts val="1200"/>
              </a:spcAft>
            </a:pPr>
            <a:r>
              <a:rPr lang="en-US" sz="2000" dirty="0"/>
              <a:t>#04 </a:t>
            </a:r>
            <a:r>
              <a:rPr lang="en-US" sz="2000" dirty="0" smtClean="0"/>
              <a:t>-	</a:t>
            </a:r>
            <a:r>
              <a:rPr lang="en-US" sz="2000" b="1" i="1" dirty="0" smtClean="0"/>
              <a:t>Taking </a:t>
            </a:r>
            <a:r>
              <a:rPr lang="en-US" sz="2000" b="1" i="1" dirty="0"/>
              <a:t>a </a:t>
            </a:r>
            <a:r>
              <a:rPr lang="en-US" sz="2000" b="1" i="1" dirty="0" smtClean="0"/>
              <a:t>Survivor-Centered / Empowerment </a:t>
            </a:r>
            <a:r>
              <a:rPr lang="en-US" sz="2000" b="1" i="1" dirty="0"/>
              <a:t>Approach: </a:t>
            </a:r>
            <a:r>
              <a:rPr lang="en-US" sz="2000" b="1" i="1" dirty="0" smtClean="0"/>
              <a:t>	Rules </a:t>
            </a:r>
            <a:r>
              <a:rPr lang="en-US" sz="2000" b="1" i="1" dirty="0"/>
              <a:t>Reduction, Voluntary Services, </a:t>
            </a:r>
            <a:r>
              <a:rPr lang="en-US" sz="2000" b="1" i="1" dirty="0" smtClean="0"/>
              <a:t>Participant Engagement </a:t>
            </a: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4</a:t>
            </a:fld>
            <a:endParaRPr dirty="0">
              <a:solidFill>
                <a:srgbClr val="FFFFFF">
                  <a:lumMod val="75000"/>
                </a:srgbClr>
              </a:solidFill>
            </a:endParaRPr>
          </a:p>
        </p:txBody>
      </p:sp>
    </p:spTree>
    <p:extLst>
      <p:ext uri="{BB962C8B-B14F-4D97-AF65-F5344CB8AC3E}">
        <p14:creationId xmlns:p14="http://schemas.microsoft.com/office/powerpoint/2010/main" val="3185934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01040" y="790402"/>
            <a:ext cx="7679773" cy="998953"/>
          </a:xfrm>
        </p:spPr>
        <p:txBody>
          <a:bodyPr>
            <a:normAutofit/>
          </a:bodyPr>
          <a:lstStyle/>
          <a:p>
            <a:r>
              <a:rPr lang="en-US" sz="3200" b="1" dirty="0">
                <a:solidFill>
                  <a:srgbClr val="0070C0"/>
                </a:solidFill>
              </a:rPr>
              <a:t>Chapters of the Report </a:t>
            </a:r>
            <a:r>
              <a:rPr lang="en-US" sz="2800" b="1" dirty="0">
                <a:solidFill>
                  <a:schemeClr val="tx1"/>
                </a:solidFill>
              </a:rPr>
              <a:t>(Overview Webinar </a:t>
            </a:r>
            <a:r>
              <a:rPr lang="en-US" sz="2800" b="1" dirty="0" smtClean="0">
                <a:solidFill>
                  <a:schemeClr val="tx1"/>
                </a:solidFill>
              </a:rPr>
              <a:t>#2)</a:t>
            </a:r>
            <a:endParaRPr lang="en-US" sz="3200" b="1" dirty="0">
              <a:solidFill>
                <a:srgbClr val="0070C0"/>
              </a:solidFill>
            </a:endParaRPr>
          </a:p>
        </p:txBody>
      </p:sp>
      <p:sp>
        <p:nvSpPr>
          <p:cNvPr id="9" name="Content Placeholder 2"/>
          <p:cNvSpPr>
            <a:spLocks noGrp="1"/>
          </p:cNvSpPr>
          <p:nvPr>
            <p:ph idx="1"/>
          </p:nvPr>
        </p:nvSpPr>
        <p:spPr>
          <a:xfrm>
            <a:off x="701040" y="2491740"/>
            <a:ext cx="8442960" cy="2686050"/>
          </a:xfrm>
        </p:spPr>
        <p:txBody>
          <a:bodyPr/>
          <a:lstStyle/>
          <a:p>
            <a:pPr>
              <a:spcAft>
                <a:spcPts val="1200"/>
              </a:spcAft>
            </a:pPr>
            <a:r>
              <a:rPr lang="en-US" sz="2000" dirty="0" smtClean="0"/>
              <a:t>#</a:t>
            </a:r>
            <a:r>
              <a:rPr lang="en-US" sz="2000" dirty="0"/>
              <a:t>05 </a:t>
            </a:r>
            <a:r>
              <a:rPr lang="en-US" sz="2000" dirty="0" smtClean="0"/>
              <a:t>-	</a:t>
            </a:r>
            <a:r>
              <a:rPr lang="en-US" sz="2000" b="1" i="1" dirty="0" smtClean="0"/>
              <a:t>Program </a:t>
            </a:r>
            <a:r>
              <a:rPr lang="en-US" sz="2000" b="1" i="1" dirty="0"/>
              <a:t>Staffing</a:t>
            </a:r>
            <a:r>
              <a:rPr lang="en-US" sz="2000" dirty="0"/>
              <a:t> </a:t>
            </a:r>
            <a:endParaRPr lang="en-US" sz="2000" dirty="0" smtClean="0"/>
          </a:p>
          <a:p>
            <a:pPr>
              <a:spcAft>
                <a:spcPts val="1200"/>
              </a:spcAft>
            </a:pPr>
            <a:r>
              <a:rPr lang="en-US" sz="2000" dirty="0"/>
              <a:t>#06 </a:t>
            </a:r>
            <a:r>
              <a:rPr lang="en-US" sz="2000" dirty="0" smtClean="0"/>
              <a:t>-	</a:t>
            </a:r>
            <a:r>
              <a:rPr lang="en-US" sz="2000" b="1" i="1" dirty="0" smtClean="0"/>
              <a:t>Length </a:t>
            </a:r>
            <a:r>
              <a:rPr lang="en-US" sz="2000" b="1" i="1" dirty="0"/>
              <a:t>of Stay</a:t>
            </a:r>
            <a:r>
              <a:rPr lang="en-US" sz="2000" dirty="0"/>
              <a:t> </a:t>
            </a:r>
            <a:endParaRPr lang="en-US" sz="2000" dirty="0" smtClean="0"/>
          </a:p>
          <a:p>
            <a:pPr>
              <a:spcAft>
                <a:spcPts val="1000"/>
              </a:spcAft>
            </a:pPr>
            <a:r>
              <a:rPr lang="en-US" sz="2000" dirty="0"/>
              <a:t>#07 - </a:t>
            </a:r>
            <a:r>
              <a:rPr lang="en-US" sz="2000" b="1" i="1" dirty="0"/>
              <a:t>Subpopulations and Cultural / Linguistic Competence</a:t>
            </a:r>
            <a:r>
              <a:rPr lang="en-US" sz="2000" dirty="0"/>
              <a:t> </a:t>
            </a:r>
          </a:p>
          <a:p>
            <a:pPr>
              <a:spcAft>
                <a:spcPts val="1000"/>
              </a:spcAft>
            </a:pPr>
            <a:r>
              <a:rPr lang="en-US" sz="2000" dirty="0"/>
              <a:t>#08 - </a:t>
            </a:r>
            <a:r>
              <a:rPr lang="en-US" sz="2000" b="1" i="1" dirty="0"/>
              <a:t>OVW Constituencies</a:t>
            </a:r>
            <a:r>
              <a:rPr lang="en-US" sz="2000" dirty="0"/>
              <a:t>  (Domestic Violence - Dating Violence - Sexual Assault - Stalking +Trafficking) </a:t>
            </a:r>
          </a:p>
          <a:p>
            <a:pPr>
              <a:spcAft>
                <a:spcPts val="1200"/>
              </a:spcAft>
            </a:pPr>
            <a:endParaRPr lang="en-US" sz="2000" dirty="0" smtClean="0"/>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5</a:t>
            </a:fld>
            <a:endParaRPr dirty="0">
              <a:solidFill>
                <a:srgbClr val="FFFFFF">
                  <a:lumMod val="75000"/>
                </a:srgbClr>
              </a:solidFill>
            </a:endParaRPr>
          </a:p>
        </p:txBody>
      </p:sp>
    </p:spTree>
    <p:extLst>
      <p:ext uri="{BB962C8B-B14F-4D97-AF65-F5344CB8AC3E}">
        <p14:creationId xmlns:p14="http://schemas.microsoft.com/office/powerpoint/2010/main" val="1077722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526" y="744387"/>
            <a:ext cx="7679773" cy="1043348"/>
          </a:xfrm>
        </p:spPr>
        <p:txBody>
          <a:bodyPr>
            <a:normAutofit/>
          </a:bodyPr>
          <a:lstStyle/>
          <a:p>
            <a:r>
              <a:rPr lang="en-US" sz="3200" b="1" dirty="0">
                <a:solidFill>
                  <a:srgbClr val="0070C0"/>
                </a:solidFill>
              </a:rPr>
              <a:t>Chapters of the Report </a:t>
            </a:r>
            <a:r>
              <a:rPr lang="en-US" sz="2800" b="1" dirty="0">
                <a:solidFill>
                  <a:schemeClr val="tx1"/>
                </a:solidFill>
              </a:rPr>
              <a:t>(Overview </a:t>
            </a:r>
            <a:r>
              <a:rPr lang="en-US" sz="2800" b="1" dirty="0" smtClean="0">
                <a:solidFill>
                  <a:schemeClr val="tx1"/>
                </a:solidFill>
              </a:rPr>
              <a:t>Webinars #3 &amp; 4)</a:t>
            </a:r>
            <a:endParaRPr lang="en-US" sz="2800" b="1" dirty="0">
              <a:solidFill>
                <a:srgbClr val="0070C0"/>
              </a:solidFill>
            </a:endParaRPr>
          </a:p>
        </p:txBody>
      </p:sp>
      <p:sp>
        <p:nvSpPr>
          <p:cNvPr id="9" name="Content Placeholder 2"/>
          <p:cNvSpPr>
            <a:spLocks noGrp="1"/>
          </p:cNvSpPr>
          <p:nvPr>
            <p:ph idx="1"/>
          </p:nvPr>
        </p:nvSpPr>
        <p:spPr>
          <a:xfrm>
            <a:off x="687526" y="2617469"/>
            <a:ext cx="8224699" cy="3172075"/>
          </a:xfrm>
        </p:spPr>
        <p:txBody>
          <a:bodyPr/>
          <a:lstStyle/>
          <a:p>
            <a:pPr>
              <a:spcAft>
                <a:spcPts val="1000"/>
              </a:spcAft>
            </a:pPr>
            <a:r>
              <a:rPr lang="en-US" sz="2000" dirty="0" smtClean="0"/>
              <a:t>#</a:t>
            </a:r>
            <a:r>
              <a:rPr lang="en-US" sz="2000" dirty="0"/>
              <a:t>09 - </a:t>
            </a:r>
            <a:r>
              <a:rPr lang="en-US" sz="2000" b="1" i="1" dirty="0"/>
              <a:t>Approach to Services: </a:t>
            </a:r>
            <a:r>
              <a:rPr lang="en-US" sz="2000" b="1" i="1" dirty="0" smtClean="0"/>
              <a:t>Basic </a:t>
            </a:r>
            <a:r>
              <a:rPr lang="en-US" sz="2000" b="1" i="1" dirty="0"/>
              <a:t>Support and Assistance</a:t>
            </a:r>
            <a:endParaRPr lang="en-US" sz="2000" dirty="0"/>
          </a:p>
          <a:p>
            <a:pPr>
              <a:spcAft>
                <a:spcPts val="1000"/>
              </a:spcAft>
            </a:pPr>
            <a:r>
              <a:rPr lang="en-US" sz="2000" dirty="0"/>
              <a:t>#10 - </a:t>
            </a:r>
            <a:r>
              <a:rPr lang="en-US" sz="2000" b="1" i="1" dirty="0"/>
              <a:t>Challenges and Approaches to Obtaining Housing and Financial Sustainability</a:t>
            </a:r>
          </a:p>
          <a:p>
            <a:pPr>
              <a:spcAft>
                <a:spcPts val="1000"/>
              </a:spcAft>
            </a:pPr>
            <a:r>
              <a:rPr lang="en-US" sz="2000" dirty="0"/>
              <a:t>#11 - </a:t>
            </a:r>
            <a:r>
              <a:rPr lang="en-US" sz="2000" b="1" i="1" dirty="0"/>
              <a:t>Trauma-Specific and Trauma-Informed Services for Survivors and Their Children</a:t>
            </a:r>
          </a:p>
          <a:p>
            <a:pPr>
              <a:spcAft>
                <a:spcPts val="1000"/>
              </a:spcAft>
            </a:pPr>
            <a:r>
              <a:rPr lang="en-US" sz="2000" dirty="0"/>
              <a:t>#12 - </a:t>
            </a:r>
            <a:r>
              <a:rPr lang="en-US" sz="2000" b="1" i="1" dirty="0"/>
              <a:t>Funding and Collaboration: Opportunities and </a:t>
            </a:r>
            <a:r>
              <a:rPr lang="en-US" sz="2000" b="1" i="1" dirty="0" smtClean="0"/>
              <a:t>Challenges</a:t>
            </a:r>
          </a:p>
          <a:p>
            <a:pPr marL="0" indent="0">
              <a:spcAft>
                <a:spcPts val="1000"/>
              </a:spcAft>
              <a:buNone/>
            </a:pPr>
            <a:r>
              <a:rPr lang="en-US" b="1" i="1" dirty="0">
                <a:solidFill>
                  <a:schemeClr val="tx1"/>
                </a:solidFill>
              </a:rPr>
              <a:t>This is Overview Webinar </a:t>
            </a:r>
            <a:r>
              <a:rPr lang="en-US" b="1" i="1" dirty="0" smtClean="0">
                <a:solidFill>
                  <a:schemeClr val="tx1"/>
                </a:solidFill>
              </a:rPr>
              <a:t>#3. </a:t>
            </a:r>
            <a:endParaRPr lang="en-US" b="1" i="1" dirty="0">
              <a:solidFill>
                <a:schemeClr val="tx1"/>
              </a:solidFill>
            </a:endParaRP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6</a:t>
            </a:fld>
            <a:endParaRPr dirty="0">
              <a:solidFill>
                <a:srgbClr val="FFFFFF">
                  <a:lumMod val="75000"/>
                </a:srgbClr>
              </a:solidFill>
            </a:endParaRPr>
          </a:p>
        </p:txBody>
      </p:sp>
    </p:spTree>
    <p:extLst>
      <p:ext uri="{BB962C8B-B14F-4D97-AF65-F5344CB8AC3E}">
        <p14:creationId xmlns:p14="http://schemas.microsoft.com/office/powerpoint/2010/main" val="1034124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1105780"/>
            <a:ext cx="8224837" cy="668125"/>
          </a:xfrm>
        </p:spPr>
        <p:txBody>
          <a:bodyPr>
            <a:normAutofit fontScale="90000"/>
          </a:bodyPr>
          <a:lstStyle/>
          <a:p>
            <a:r>
              <a:rPr lang="en-US" sz="3200" b="1" dirty="0">
                <a:solidFill>
                  <a:srgbClr val="0070C0"/>
                </a:solidFill>
              </a:rPr>
              <a:t>The topics </a:t>
            </a:r>
            <a:r>
              <a:rPr lang="en-US" sz="3200" b="1">
                <a:solidFill>
                  <a:srgbClr val="0070C0"/>
                </a:solidFill>
              </a:rPr>
              <a:t>are </a:t>
            </a:r>
            <a:r>
              <a:rPr lang="en-US" sz="3200" b="1" smtClean="0">
                <a:solidFill>
                  <a:srgbClr val="0070C0"/>
                </a:solidFill>
              </a:rPr>
              <a:t/>
            </a:r>
            <a:br>
              <a:rPr lang="en-US" sz="3200" b="1" smtClean="0">
                <a:solidFill>
                  <a:srgbClr val="0070C0"/>
                </a:solidFill>
              </a:rPr>
            </a:br>
            <a:r>
              <a:rPr lang="en-US" sz="3200" b="1" smtClean="0">
                <a:solidFill>
                  <a:srgbClr val="0070C0"/>
                </a:solidFill>
              </a:rPr>
              <a:t>interrelated</a:t>
            </a:r>
            <a:r>
              <a:rPr lang="en-US" sz="3200" b="1" dirty="0">
                <a:solidFill>
                  <a:srgbClr val="0070C0"/>
                </a:solidFill>
              </a:rPr>
              <a:t>. </a:t>
            </a:r>
            <a:endParaRPr lang="en-US" sz="2000" dirty="0">
              <a:solidFill>
                <a:schemeClr val="accent1">
                  <a:lumMod val="75000"/>
                </a:schemeClr>
              </a:solidFill>
              <a:latin typeface="+mn-lt"/>
            </a:endParaRPr>
          </a:p>
        </p:txBody>
      </p:sp>
      <p:pic>
        <p:nvPicPr>
          <p:cNvPr id="2" name="Content Placeholder 1" descr="Shows six circles all interconnected.  Circles are labeled: &quot;definition of success,&quot; &quot;participant selection,&quot; &quot;type of program housing,&quot; &quot;staffing,&quot; &quot;funding,&quot; and &quot;length of stay.&quot;" title="Topics are Interrelate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10733" y="886415"/>
            <a:ext cx="5004466" cy="4987675"/>
          </a:xfrm>
        </p:spPr>
      </p:pic>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7</a:t>
            </a:fld>
            <a:endParaRPr lang="en-US" dirty="0">
              <a:solidFill>
                <a:srgbClr val="FFFFFF">
                  <a:lumMod val="75000"/>
                </a:srgbClr>
              </a:solidFill>
            </a:endParaRPr>
          </a:p>
        </p:txBody>
      </p:sp>
    </p:spTree>
    <p:extLst>
      <p:ext uri="{BB962C8B-B14F-4D97-AF65-F5344CB8AC3E}">
        <p14:creationId xmlns:p14="http://schemas.microsoft.com/office/powerpoint/2010/main" val="2021810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304" y="331305"/>
            <a:ext cx="8812696" cy="1457738"/>
          </a:xfrm>
        </p:spPr>
        <p:txBody>
          <a:bodyPr>
            <a:noAutofit/>
          </a:bodyPr>
          <a:lstStyle/>
          <a:p>
            <a:r>
              <a:rPr lang="en-US" sz="3200" b="1" i="1" dirty="0" smtClean="0">
                <a:solidFill>
                  <a:srgbClr val="C00000"/>
                </a:solidFill>
              </a:rPr>
              <a:t>Chapter 9: </a:t>
            </a:r>
            <a:r>
              <a:rPr lang="en-US" sz="3200" b="1" i="1" dirty="0" smtClean="0">
                <a:solidFill>
                  <a:srgbClr val="0070C0"/>
                </a:solidFill>
              </a:rPr>
              <a:t>Approach </a:t>
            </a:r>
            <a:r>
              <a:rPr lang="en-US" sz="3200" b="1" i="1" dirty="0">
                <a:solidFill>
                  <a:srgbClr val="0070C0"/>
                </a:solidFill>
              </a:rPr>
              <a:t>to Services: </a:t>
            </a:r>
            <a:r>
              <a:rPr lang="en-US" sz="3200" b="1" i="1" dirty="0" smtClean="0">
                <a:solidFill>
                  <a:srgbClr val="0070C0"/>
                </a:solidFill>
              </a:rPr>
              <a:t/>
            </a:r>
            <a:br>
              <a:rPr lang="en-US" sz="3200" b="1" i="1" dirty="0" smtClean="0">
                <a:solidFill>
                  <a:srgbClr val="0070C0"/>
                </a:solidFill>
              </a:rPr>
            </a:br>
            <a:r>
              <a:rPr lang="en-US" sz="3200" b="1" i="1" dirty="0" smtClean="0">
                <a:solidFill>
                  <a:srgbClr val="002060"/>
                </a:solidFill>
              </a:rPr>
              <a:t>Advocacy </a:t>
            </a:r>
            <a:r>
              <a:rPr lang="en-US" sz="3200" b="1" i="1" dirty="0">
                <a:solidFill>
                  <a:srgbClr val="002060"/>
                </a:solidFill>
              </a:rPr>
              <a:t>/ Case </a:t>
            </a:r>
            <a:r>
              <a:rPr lang="en-US" sz="3200" b="1" i="1" dirty="0" smtClean="0">
                <a:solidFill>
                  <a:srgbClr val="002060"/>
                </a:solidFill>
              </a:rPr>
              <a:t>Management, Safety </a:t>
            </a:r>
            <a:r>
              <a:rPr lang="en-US" sz="3200" b="1" i="1" dirty="0">
                <a:solidFill>
                  <a:srgbClr val="002060"/>
                </a:solidFill>
              </a:rPr>
              <a:t>Planning, Community Integration, Follow-Up</a:t>
            </a:r>
          </a:p>
        </p:txBody>
      </p:sp>
      <p:sp>
        <p:nvSpPr>
          <p:cNvPr id="2" name="Content Placeholder 1" hidden="1"/>
          <p:cNvSpPr>
            <a:spLocks noGrp="1"/>
          </p:cNvSpPr>
          <p:nvPr>
            <p:ph idx="1"/>
          </p:nvPr>
        </p:nvSpPr>
        <p:spPr/>
        <p:txBody>
          <a:bodyPr/>
          <a:lstStyle/>
          <a:p>
            <a:endParaRPr lang="en-US"/>
          </a:p>
        </p:txBody>
      </p:sp>
      <p:pic>
        <p:nvPicPr>
          <p:cNvPr id="7" name="Content Placeholder 5" descr="Decorative image"/>
          <p:cNvPicPr>
            <a:picLocks noChangeAspect="1"/>
          </p:cNvPicPr>
          <p:nvPr/>
        </p:nvPicPr>
        <p:blipFill rotWithShape="1">
          <a:blip r:embed="rId3">
            <a:duotone>
              <a:prstClr val="black"/>
              <a:srgbClr val="008080">
                <a:tint val="45000"/>
                <a:satMod val="400000"/>
              </a:srgbClr>
            </a:duotone>
            <a:extLst>
              <a:ext uri="{28A0092B-C50C-407E-A947-70E740481C1C}">
                <a14:useLocalDpi xmlns:a14="http://schemas.microsoft.com/office/drawing/2010/main" val="0"/>
              </a:ext>
            </a:extLst>
          </a:blip>
          <a:srcRect t="31391"/>
          <a:stretch/>
        </p:blipFill>
        <p:spPr bwMode="gray">
          <a:xfrm>
            <a:off x="-7160" y="1789043"/>
            <a:ext cx="9249772" cy="4230757"/>
          </a:xfrm>
          <a:prstGeom prst="rect">
            <a:avLst/>
          </a:prstGeom>
          <a:noFill/>
          <a:ln w="9525">
            <a:noFill/>
            <a:miter lim="800000"/>
            <a:headEnd/>
            <a:tailEnd/>
          </a:ln>
          <a:effectLst>
            <a:outerShdw blurRad="50800" dist="50800" dir="5400000" algn="ctr" rotWithShape="0">
              <a:schemeClr val="accent6">
                <a:lumMod val="60000"/>
                <a:lumOff val="40000"/>
                <a:alpha val="30000"/>
              </a:schemeClr>
            </a:outerShdw>
          </a:effectLst>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8</a:t>
            </a:fld>
            <a:endParaRPr lang="en-US" dirty="0"/>
          </a:p>
        </p:txBody>
      </p:sp>
    </p:spTree>
    <p:extLst>
      <p:ext uri="{BB962C8B-B14F-4D97-AF65-F5344CB8AC3E}">
        <p14:creationId xmlns:p14="http://schemas.microsoft.com/office/powerpoint/2010/main" val="750664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893" y="609599"/>
            <a:ext cx="8439785" cy="1180107"/>
          </a:xfrm>
        </p:spPr>
        <p:txBody>
          <a:bodyPr>
            <a:normAutofit/>
          </a:bodyPr>
          <a:lstStyle/>
          <a:p>
            <a:r>
              <a:rPr lang="en-US" sz="3200" b="1" i="1" dirty="0">
                <a:solidFill>
                  <a:srgbClr val="0070C0"/>
                </a:solidFill>
              </a:rPr>
              <a:t>Approach to Services: </a:t>
            </a:r>
            <a:r>
              <a:rPr lang="en-US" sz="3200" b="1" i="1" dirty="0" smtClean="0">
                <a:solidFill>
                  <a:srgbClr val="0070C0"/>
                </a:solidFill>
              </a:rPr>
              <a:t/>
            </a:r>
            <a:br>
              <a:rPr lang="en-US" sz="3200" b="1" i="1" dirty="0" smtClean="0">
                <a:solidFill>
                  <a:srgbClr val="0070C0"/>
                </a:solidFill>
              </a:rPr>
            </a:br>
            <a:r>
              <a:rPr lang="en-US" sz="3200" b="1" i="1" dirty="0" smtClean="0">
                <a:solidFill>
                  <a:schemeClr val="tx1"/>
                </a:solidFill>
              </a:rPr>
              <a:t>Overview of Advocac</a:t>
            </a:r>
            <a:r>
              <a:rPr lang="en-US" sz="3200" b="1" i="1" dirty="0" smtClean="0">
                <a:solidFill>
                  <a:srgbClr val="002060"/>
                </a:solidFill>
              </a:rPr>
              <a:t>y </a:t>
            </a:r>
            <a:r>
              <a:rPr lang="en-US" sz="3200" b="1" i="1" dirty="0">
                <a:solidFill>
                  <a:srgbClr val="002060"/>
                </a:solidFill>
              </a:rPr>
              <a:t>/ Case </a:t>
            </a:r>
            <a:r>
              <a:rPr lang="en-US" sz="3200" b="1" i="1" dirty="0" smtClean="0">
                <a:solidFill>
                  <a:srgbClr val="002060"/>
                </a:solidFill>
              </a:rPr>
              <a:t>Management</a:t>
            </a:r>
            <a:endParaRPr lang="en-US" sz="3200" b="1" i="1" dirty="0">
              <a:solidFill>
                <a:srgbClr val="002060"/>
              </a:solidFill>
            </a:endParaRPr>
          </a:p>
        </p:txBody>
      </p:sp>
      <p:sp>
        <p:nvSpPr>
          <p:cNvPr id="2" name="Content Placeholder 1"/>
          <p:cNvSpPr>
            <a:spLocks noGrp="1"/>
          </p:cNvSpPr>
          <p:nvPr>
            <p:ph idx="1"/>
          </p:nvPr>
        </p:nvSpPr>
        <p:spPr>
          <a:xfrm>
            <a:off x="320040" y="1965960"/>
            <a:ext cx="8592185" cy="3931920"/>
          </a:xfrm>
        </p:spPr>
        <p:txBody>
          <a:bodyPr/>
          <a:lstStyle/>
          <a:p>
            <a:pPr marL="182880" lvl="1" indent="-182880"/>
            <a:r>
              <a:rPr lang="en-US" sz="2200" dirty="0" smtClean="0"/>
              <a:t>The case manager / advocate is the glue that holds a TH program together; primary source of support / advocacy</a:t>
            </a:r>
          </a:p>
          <a:p>
            <a:pPr marL="182880" lvl="1" indent="-182880"/>
            <a:r>
              <a:rPr lang="en-US" sz="2200" dirty="0" smtClean="0"/>
              <a:t>Relationship between advocate and survivor is central</a:t>
            </a:r>
            <a:endParaRPr lang="en-US" sz="2200" dirty="0"/>
          </a:p>
          <a:p>
            <a:pPr marL="182880" lvl="1" indent="-182880"/>
            <a:r>
              <a:rPr lang="en-US" sz="2200" dirty="0" smtClean="0"/>
              <a:t>Role varies, based on needs of survivor, housing configuration, staffing level, philosophy of program, operating environment</a:t>
            </a:r>
          </a:p>
          <a:p>
            <a:pPr marL="640080" lvl="1" indent="-342900">
              <a:buFont typeface="Wingdings" panose="05000000000000000000" pitchFamily="2" charset="2"/>
              <a:buChar char="Ø"/>
            </a:pPr>
            <a:r>
              <a:rPr lang="en-US" sz="2200" dirty="0" smtClean="0"/>
              <a:t>Exploring next-step options</a:t>
            </a:r>
          </a:p>
          <a:p>
            <a:pPr marL="640080" lvl="1" indent="-342900">
              <a:buFont typeface="Wingdings" panose="05000000000000000000" pitchFamily="2" charset="2"/>
              <a:buChar char="Ø"/>
            </a:pPr>
            <a:r>
              <a:rPr lang="en-US" sz="2200" dirty="0" smtClean="0"/>
              <a:t>Safety planning</a:t>
            </a:r>
          </a:p>
          <a:p>
            <a:pPr marL="640080" lvl="1" indent="-342900">
              <a:buFont typeface="Wingdings" panose="05000000000000000000" pitchFamily="2" charset="2"/>
              <a:buChar char="Ø"/>
            </a:pPr>
            <a:r>
              <a:rPr lang="en-US" sz="2200" dirty="0" smtClean="0"/>
              <a:t>Income - benefits - employment - housing – other needs</a:t>
            </a:r>
          </a:p>
          <a:p>
            <a:pPr marL="640080" lvl="1" indent="-342900">
              <a:buFont typeface="Wingdings" panose="05000000000000000000" pitchFamily="2" charset="2"/>
              <a:buChar char="Ø"/>
            </a:pPr>
            <a:r>
              <a:rPr lang="en-US" sz="2200" dirty="0" smtClean="0"/>
              <a:t>Addressing broad range of barriers to housing and employment</a:t>
            </a:r>
          </a:p>
          <a:p>
            <a:pPr marL="640080" lvl="1" indent="-342900">
              <a:buFont typeface="Wingdings" panose="05000000000000000000" pitchFamily="2" charset="2"/>
              <a:buChar char="Ø"/>
            </a:pPr>
            <a:r>
              <a:rPr lang="en-US" sz="2200" dirty="0" smtClean="0"/>
              <a:t>Supporting the survivor in restoring health and wellbeing</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2124415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act">
  <a:themeElements>
    <a:clrScheme name="Custom 26">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FFFF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IR PowerPoint Template">
  <a:themeElements>
    <a:clrScheme name="Custom 25">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FFFF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9B28DBA724FF40A77CEE9529A3253E" ma:contentTypeVersion="0" ma:contentTypeDescription="Create a new document." ma:contentTypeScope="" ma:versionID="23f10665cc41c248700740ee0b95b92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78DE03-1B1E-4BB3-BFB8-1FE8E8D90566}">
  <ds:schemaRefs>
    <ds:schemaRef ds:uri="http://purl.org/dc/terms/"/>
    <ds:schemaRef ds:uri="http://schemas.openxmlformats.org/package/2006/metadata/core-properties"/>
    <ds:schemaRef ds:uri="http://www.w3.org/XML/1998/namespace"/>
    <ds:schemaRef ds:uri="http://purl.org/dc/dcmitype/"/>
    <ds:schemaRef ds:uri="http://purl.org/dc/elements/1.1/"/>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CDD69D93-F714-4170-B3F6-97DBD552A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09652C8-D67B-4FF3-B7BB-E3551F138D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AIR_PowerPoint_Template_082814</Template>
  <TotalTime>26584</TotalTime>
  <Words>2582</Words>
  <Application>Microsoft Office PowerPoint</Application>
  <PresentationFormat>On-screen Show (4:3)</PresentationFormat>
  <Paragraphs>246</Paragraphs>
  <Slides>30</Slides>
  <Notes>30</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30</vt:i4>
      </vt:variant>
    </vt:vector>
  </HeadingPairs>
  <TitlesOfParts>
    <vt:vector size="50" baseType="lpstr">
      <vt:lpstr>ITC Franklin Gothic Std Bk Cd</vt:lpstr>
      <vt:lpstr>Wingdings</vt:lpstr>
      <vt:lpstr>Franklin Gothic Demi</vt:lpstr>
      <vt:lpstr>ＭＳ Ｐゴシック</vt:lpstr>
      <vt:lpstr>Franklin Gothic Book</vt:lpstr>
      <vt:lpstr>Calibri</vt:lpstr>
      <vt:lpstr>Arial</vt:lpstr>
      <vt:lpstr>Times New Roman</vt:lpstr>
      <vt:lpstr>Courier New</vt:lpstr>
      <vt:lpstr>Arial Narrow</vt:lpstr>
      <vt:lpstr>FranklinGothic</vt:lpstr>
      <vt:lpstr>Divider Master</vt:lpstr>
      <vt:lpstr>Basic</vt:lpstr>
      <vt:lpstr>Contact</vt:lpstr>
      <vt:lpstr>1_Basic</vt:lpstr>
      <vt:lpstr>1_AIR PowerPoint Template</vt:lpstr>
      <vt:lpstr>1_Divider Master</vt:lpstr>
      <vt:lpstr>1_Contact</vt:lpstr>
      <vt:lpstr>2_Basic</vt:lpstr>
      <vt:lpstr>2_Divider Master</vt:lpstr>
      <vt:lpstr>   American Institutes for Research / National Center on Family Homelessness  Transitional Housing for Survivors of Domestic and Sexual Violence:  A 2014-15 Snapshot</vt:lpstr>
      <vt:lpstr>Transitional Housing for Survivors of Domestic and Sexual Violence:  A 2014 –15 Snapshot</vt:lpstr>
      <vt:lpstr>What’s on the Project Webpage?</vt:lpstr>
      <vt:lpstr>Chapters of the Report (Overview Webinar #1)</vt:lpstr>
      <vt:lpstr>Chapters of the Report (Overview Webinar #2)</vt:lpstr>
      <vt:lpstr>Chapters of the Report (Overview Webinars #3 &amp; 4)</vt:lpstr>
      <vt:lpstr>The topics are  interrelated. </vt:lpstr>
      <vt:lpstr>Chapter 9: Approach to Services:  Advocacy / Case Management, Safety Planning, Community Integration, Follow-Up</vt:lpstr>
      <vt:lpstr>Approach to Services:  Overview of Advocacy / Case Management</vt:lpstr>
      <vt:lpstr>Approach to Services: Advocacy / Case Management: Empowerment Model</vt:lpstr>
      <vt:lpstr>Approach to Services: Advocacy / Case Management:  Housing First Model</vt:lpstr>
      <vt:lpstr>Approach to Services: Advocacy / Case Management: Housing First: Limitations or Details of the Approach?  </vt:lpstr>
      <vt:lpstr>Approach to Services: Advocacy / Case Management: Sanctuary Model – Full Frame / Network-Oriented Approach</vt:lpstr>
      <vt:lpstr>Approach to Services: Advocacy / Case Management: Motivational Interviewing: A Useful Tool</vt:lpstr>
      <vt:lpstr>Approach to Services: Safety Planning</vt:lpstr>
      <vt:lpstr>Approach to Services: Safety Planning:  Restraining Orders/Orders of Protection</vt:lpstr>
      <vt:lpstr>Approach to Services: Safety Planning Danger Assessment / Lethality Assessment</vt:lpstr>
      <vt:lpstr>Approach to Services: Safety Planning &amp; Technology</vt:lpstr>
      <vt:lpstr>Approach to Services: Community Integration</vt:lpstr>
      <vt:lpstr>Approach to Services: Follow-Up</vt:lpstr>
      <vt:lpstr>Chapter 10: Approach to Services: Obtaining Housing,  Income / Education / Employment, Self-Determination</vt:lpstr>
      <vt:lpstr>Approach to Services: Obtaining Housing:  Different Models / Implications</vt:lpstr>
      <vt:lpstr>Approach to Services: Obtaining Housing:  The Housing Search Environment</vt:lpstr>
      <vt:lpstr>Approach to Services: Obtaining Housing: Housing Search Challenges / Approaches / Strategies</vt:lpstr>
      <vt:lpstr>Approach to Services: Income / Education / Employment: Importance</vt:lpstr>
      <vt:lpstr>Approach to Services: Income / Education / Employment: Challenges &amp; Approaches</vt:lpstr>
      <vt:lpstr>Approach to Services: Self-Determination: Financial Abuse</vt:lpstr>
      <vt:lpstr>Approach to Services: Self-Determination: Mainstream Benefits</vt:lpstr>
      <vt:lpstr>Approach to Services: Self-Determination: Financial Literacy</vt:lpstr>
      <vt:lpstr>Thank You!</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 for Survivors: Overview Webinar No. 3</dc:title>
  <dc:subject>Transitional Housing for Survivors of Domestic and Sexual Violence</dc:subject>
  <dc:creator>Office on Violence Against Women / American Institutes for Research</dc:creator>
  <cp:keywords>Transitional Housing, Homelessness, Domestic Violence, Sexual Assault, Case Management, Advocacy, Safety Planning, Education, Employment</cp:keywords>
  <cp:lastModifiedBy>Berman, Fred</cp:lastModifiedBy>
  <cp:revision>720</cp:revision>
  <cp:lastPrinted>2016-12-07T01:01:13Z</cp:lastPrinted>
  <dcterms:created xsi:type="dcterms:W3CDTF">2014-09-25T16:57:20Z</dcterms:created>
  <dcterms:modified xsi:type="dcterms:W3CDTF">2017-02-28T18:50:41Z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0x010100EB9B28DBA724FF40A77CEE9529A3253E</vt:lpwstr>
  </property>
</Properties>
</file>