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321" r:id="rId4"/>
    <p:sldMasterId id="2147483674" r:id="rId5"/>
    <p:sldMasterId id="2147484042" r:id="rId6"/>
    <p:sldMasterId id="2147484325" r:id="rId7"/>
    <p:sldMasterId id="2147484332" r:id="rId8"/>
    <p:sldMasterId id="2147484334" r:id="rId9"/>
    <p:sldMasterId id="2147484336" r:id="rId10"/>
    <p:sldMasterId id="2147484338" r:id="rId11"/>
    <p:sldMasterId id="2147484345" r:id="rId12"/>
  </p:sldMasterIdLst>
  <p:notesMasterIdLst>
    <p:notesMasterId r:id="rId42"/>
  </p:notesMasterIdLst>
  <p:handoutMasterIdLst>
    <p:handoutMasterId r:id="rId43"/>
  </p:handoutMasterIdLst>
  <p:sldIdLst>
    <p:sldId id="439" r:id="rId13"/>
    <p:sldId id="452" r:id="rId14"/>
    <p:sldId id="461" r:id="rId15"/>
    <p:sldId id="432" r:id="rId16"/>
    <p:sldId id="664" r:id="rId17"/>
    <p:sldId id="457" r:id="rId18"/>
    <p:sldId id="665" r:id="rId19"/>
    <p:sldId id="572" r:id="rId20"/>
    <p:sldId id="491" r:id="rId21"/>
    <p:sldId id="492" r:id="rId22"/>
    <p:sldId id="493" r:id="rId23"/>
    <p:sldId id="495" r:id="rId24"/>
    <p:sldId id="573" r:id="rId25"/>
    <p:sldId id="496" r:id="rId26"/>
    <p:sldId id="498" r:id="rId27"/>
    <p:sldId id="497" r:id="rId28"/>
    <p:sldId id="574" r:id="rId29"/>
    <p:sldId id="499" r:id="rId30"/>
    <p:sldId id="500" r:id="rId31"/>
    <p:sldId id="501" r:id="rId32"/>
    <p:sldId id="652" r:id="rId33"/>
    <p:sldId id="504" r:id="rId34"/>
    <p:sldId id="575" r:id="rId35"/>
    <p:sldId id="505" r:id="rId36"/>
    <p:sldId id="506" r:id="rId37"/>
    <p:sldId id="507" r:id="rId38"/>
    <p:sldId id="510" r:id="rId39"/>
    <p:sldId id="511" r:id="rId40"/>
    <p:sldId id="442" r:id="rId41"/>
  </p:sldIdLst>
  <p:sldSz cx="9144000" cy="6858000" type="screen4x3"/>
  <p:notesSz cx="9309100" cy="7023100"/>
  <p:embeddedFontLst>
    <p:embeddedFont>
      <p:font typeface="ＭＳ Ｐゴシック" panose="020B0600070205080204" pitchFamily="34" charset="-128"/>
      <p:regular r:id="rId44"/>
    </p:embeddedFont>
    <p:embeddedFont>
      <p:font typeface="Calibri" panose="020F0502020204030204" pitchFamily="34" charset="0"/>
      <p:regular r:id="rId45"/>
      <p:bold r:id="rId46"/>
      <p:italic r:id="rId47"/>
      <p:boldItalic r:id="rId48"/>
    </p:embeddedFont>
    <p:embeddedFont>
      <p:font typeface="Franklin Gothic Book" panose="020B0503020102020204" pitchFamily="34" charset="0"/>
      <p:regular r:id="rId49"/>
      <p:italic r:id="rId50"/>
    </p:embeddedFont>
    <p:embeddedFont>
      <p:font typeface="Arial Narrow" panose="020B0606020202030204" pitchFamily="34" charset="0"/>
      <p:regular r:id="rId51"/>
      <p:bold r:id="rId52"/>
      <p:italic r:id="rId53"/>
      <p:boldItalic r:id="rId54"/>
    </p:embeddedFont>
    <p:embeddedFont>
      <p:font typeface="Franklin Gothic Demi" panose="020B0703020102020204" pitchFamily="34" charset="0"/>
      <p:regular r:id="rId55"/>
      <p:italic r:id="rId56"/>
    </p:embeddedFont>
  </p:embeddedFont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D6D7FF"/>
    <a:srgbClr val="D7ABA9"/>
    <a:srgbClr val="FDB813"/>
    <a:srgbClr val="2727C7"/>
    <a:srgbClr val="253F87"/>
    <a:srgbClr val="26398A"/>
    <a:srgbClr val="283188"/>
    <a:srgbClr val="272789"/>
    <a:srgbClr val="2E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96" autoAdjust="0"/>
    <p:restoredTop sz="95405" autoAdjust="0"/>
  </p:normalViewPr>
  <p:slideViewPr>
    <p:cSldViewPr snapToGrid="0">
      <p:cViewPr varScale="1">
        <p:scale>
          <a:sx n="60" d="100"/>
          <a:sy n="60" d="100"/>
        </p:scale>
        <p:origin x="48" y="302"/>
      </p:cViewPr>
      <p:guideLst>
        <p:guide orient="horz"/>
        <p:guide/>
      </p:guideLst>
    </p:cSldViewPr>
  </p:slideViewPr>
  <p:outlineViewPr>
    <p:cViewPr>
      <p:scale>
        <a:sx n="33" d="100"/>
        <a:sy n="33" d="100"/>
      </p:scale>
      <p:origin x="0" y="-4224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1992" y="53"/>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font" Target="fonts/font3.fntdata"/><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Master" Target="slideMasters/slideMaster5.xml"/><Relationship Id="rId51" Type="http://schemas.openxmlformats.org/officeDocument/2006/relationships/font" Target="fonts/font8.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4" y="4"/>
            <a:ext cx="4034788" cy="246713"/>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5274316" y="4"/>
            <a:ext cx="4034788" cy="246713"/>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4" y="6817509"/>
            <a:ext cx="4034788" cy="2055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5274316" y="6817509"/>
            <a:ext cx="4034788" cy="2055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2"/>
            <a:ext cx="4034788" cy="351395"/>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5274316" y="2"/>
            <a:ext cx="4034788" cy="351395"/>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2898775" y="527050"/>
            <a:ext cx="3511550" cy="26336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41640" y="3336457"/>
            <a:ext cx="6825830" cy="3160156"/>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4" y="6671709"/>
            <a:ext cx="4034788" cy="3513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5274316" y="6671709"/>
            <a:ext cx="4034788" cy="3513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61608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363995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132434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1751219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306090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7427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388030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205563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3976300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1452641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12488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173764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2139526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335251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3481757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3275537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291887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464425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359096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3797599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1662935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26233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231314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217376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3461033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335531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3247621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283579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397829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4612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9305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19705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79037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87388" y="4424898"/>
            <a:ext cx="8229600" cy="742950"/>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marL="457200" lvl="0" indent="-457200" algn="l" rtl="0" eaLnBrk="1" fontAlgn="base" hangingPunct="1">
              <a:spcBef>
                <a:spcPct val="20000"/>
              </a:spcBef>
              <a:spcAft>
                <a:spcPct val="0"/>
              </a:spcAft>
            </a:pPr>
            <a:r>
              <a:rPr lang="en-US" smtClean="0"/>
              <a:t>Click to edit Master text styles</a:t>
            </a:r>
          </a:p>
          <a:p>
            <a:pPr marL="457200" lvl="1" indent="-457200" algn="l" rtl="0" eaLnBrk="1" fontAlgn="base" hangingPunct="1">
              <a:spcBef>
                <a:spcPct val="20000"/>
              </a:spcBef>
              <a:spcAft>
                <a:spcPct val="0"/>
              </a:spcAft>
            </a:pPr>
            <a:r>
              <a:rPr lang="en-US" smtClean="0"/>
              <a:t>Second level</a:t>
            </a:r>
          </a:p>
        </p:txBody>
      </p:sp>
      <p:sp>
        <p:nvSpPr>
          <p:cNvPr id="2" name="Title 1"/>
          <p:cNvSpPr>
            <a:spLocks noGrp="1"/>
          </p:cNvSpPr>
          <p:nvPr>
            <p:ph type="title"/>
          </p:nvPr>
        </p:nvSpPr>
        <p:spPr>
          <a:xfrm>
            <a:off x="683811" y="905710"/>
            <a:ext cx="8228413" cy="1785104"/>
          </a:xfrm>
        </p:spPr>
        <p:txBody>
          <a:bodyPr>
            <a:normAutofit/>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r>
              <a:rPr lang="en-US" dirty="0" smtClean="0">
                <a:solidFill>
                  <a:srgbClr val="2F68A4">
                    <a:lumMod val="75000"/>
                  </a:srgbClr>
                </a:solidFill>
              </a:rPr>
              <a:t>Month 20XX</a:t>
            </a:r>
            <a:endParaRPr lang="en-US" dirty="0">
              <a:solidFill>
                <a:srgbClr val="2F68A4">
                  <a:lumMod val="75000"/>
                </a:srgb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Copyright © 20XX American Institutes for Research. All rights reserved.</a:t>
            </a:r>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p:txBody>
      </p:sp>
    </p:spTree>
    <p:extLst>
      <p:ext uri="{BB962C8B-B14F-4D97-AF65-F5344CB8AC3E}">
        <p14:creationId xmlns:p14="http://schemas.microsoft.com/office/powerpoint/2010/main" val="37451202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4259324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337914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37665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71940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5336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73234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09461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9547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0746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3788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103280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8.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4"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 Corporate Template Bkg Contact.jpg"/>
          <p:cNvPicPr>
            <a:picLocks noChangeAspect="1"/>
          </p:cNvPicPr>
          <p:nvPr/>
        </p:nvPicPr>
        <p:blipFill rotWithShape="1">
          <a:blip r:embed="rId3" cstate="print">
            <a:extLst>
              <a:ext uri="{28A0092B-C50C-407E-A947-70E740481C1C}">
                <a14:useLocalDpi xmlns:a14="http://schemas.microsoft.com/office/drawing/2010/main" val="0"/>
              </a:ext>
            </a:extLst>
          </a:blip>
          <a:srcRect r="648"/>
          <a:stretch/>
        </p:blipFill>
        <p:spPr>
          <a:xfrm>
            <a:off x="0" y="0"/>
            <a:ext cx="9235093" cy="6971548"/>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8"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7496156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2201 AIR Corporate Template Bkg Title.jpg"/>
          <p:cNvPicPr>
            <a:picLocks noChangeAspect="1"/>
          </p:cNvPicPr>
          <p:nvPr/>
        </p:nvPicPr>
        <p:blipFill rotWithShape="1">
          <a:blip r:embed="rId3" cstate="print">
            <a:extLst>
              <a:ext uri="{28A0092B-C50C-407E-A947-70E740481C1C}">
                <a14:useLocalDpi xmlns:a14="http://schemas.microsoft.com/office/drawing/2010/main" val="0"/>
              </a:ext>
            </a:extLst>
          </a:blip>
          <a:srcRect r="645"/>
          <a:stretch/>
        </p:blipFill>
        <p:spPr>
          <a:xfrm>
            <a:off x="0" y="0"/>
            <a:ext cx="9235440" cy="6971547"/>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191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p:txBody>
      </p:sp>
      <p:sp>
        <p:nvSpPr>
          <p:cNvPr id="2" name="Date Placeholder 1"/>
          <p:cNvSpPr>
            <a:spLocks noGrp="1"/>
          </p:cNvSpPr>
          <p:nvPr>
            <p:ph type="dt" sz="half" idx="2"/>
          </p:nvPr>
        </p:nvSpPr>
        <p:spPr bwMode="gray">
          <a:xfrm>
            <a:off x="6419849" y="6046887"/>
            <a:ext cx="2492375" cy="153888"/>
          </a:xfrm>
          <a:prstGeom prst="rect">
            <a:avLst/>
          </a:prstGeom>
        </p:spPr>
        <p:txBody>
          <a:bodyPr vert="horz" lIns="0" tIns="0" rIns="0" bIns="0" rtlCol="0" anchor="ctr">
            <a:spAutoFit/>
          </a:bodyPr>
          <a:lstStyle>
            <a:lvl1pPr algn="r">
              <a:defRPr sz="1000">
                <a:solidFill>
                  <a:schemeClr val="tx2">
                    <a:lumMod val="75000"/>
                  </a:schemeClr>
                </a:solidFill>
              </a:defRPr>
            </a:lvl1pPr>
          </a:lstStyle>
          <a:p>
            <a:r>
              <a:rPr lang="en-US" dirty="0" smtClean="0">
                <a:solidFill>
                  <a:srgbClr val="2F68A4">
                    <a:lumMod val="75000"/>
                  </a:srgbClr>
                </a:solidFill>
              </a:rPr>
              <a:t>Month 20XX</a:t>
            </a:r>
            <a:endParaRPr lang="en-US" dirty="0">
              <a:solidFill>
                <a:srgbClr val="2F68A4">
                  <a:lumMod val="75000"/>
                </a:srgbClr>
              </a:solidFill>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r>
              <a:rPr lang="en-US" dirty="0" smtClean="0">
                <a:solidFill>
                  <a:prstClr val="black">
                    <a:tint val="75000"/>
                  </a:prstClr>
                </a:solidFill>
              </a:rPr>
              <a:t>Copyright © 20XX American Institutes for Research. All rights reserved.</a:t>
            </a:r>
            <a:endParaRPr lang="en-US" dirty="0">
              <a:solidFill>
                <a:prstClr val="black">
                  <a:tint val="75000"/>
                </a:prstClr>
              </a:solidFill>
            </a:endParaRPr>
          </a:p>
        </p:txBody>
      </p:sp>
    </p:spTree>
    <p:extLst>
      <p:ext uri="{BB962C8B-B14F-4D97-AF65-F5344CB8AC3E}">
        <p14:creationId xmlns:p14="http://schemas.microsoft.com/office/powerpoint/2010/main" val="2240902318"/>
      </p:ext>
    </p:extLst>
  </p:cSld>
  <p:clrMap bg1="lt1" tx1="dk1" bg2="lt2" tx2="dk2" accent1="accent1" accent2="accent2" accent3="accent3" accent4="accent4" accent5="accent5" accent6="accent6" hlink="hlink" folHlink="folHlink"/>
  <p:sldLayoutIdLst>
    <p:sldLayoutId id="2147484333" r:id="rId1"/>
  </p:sldLayoutIdLst>
  <p:hf hdr="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050671432"/>
      </p:ext>
    </p:extLst>
  </p:cSld>
  <p:clrMap bg1="lt1" tx1="dk1" bg2="lt2" tx2="dk2" accent1="accent1" accent2="accent2" accent3="accent3" accent4="accent4" accent5="accent5" accent6="accent6" hlink="hlink" folHlink="folHlink"/>
  <p:sldLayoutIdLst>
    <p:sldLayoutId id="2147484335"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 Corporate Template Bkg Contact.jpg"/>
          <p:cNvPicPr>
            <a:picLocks noChangeAspect="1"/>
          </p:cNvPicPr>
          <p:nvPr/>
        </p:nvPicPr>
        <p:blipFill rotWithShape="1">
          <a:blip r:embed="rId3" cstate="print">
            <a:extLst>
              <a:ext uri="{28A0092B-C50C-407E-A947-70E740481C1C}">
                <a14:useLocalDpi xmlns:a14="http://schemas.microsoft.com/office/drawing/2010/main" val="0"/>
              </a:ext>
            </a:extLst>
          </a:blip>
          <a:srcRect r="648"/>
          <a:stretch/>
        </p:blipFill>
        <p:spPr>
          <a:xfrm>
            <a:off x="0" y="0"/>
            <a:ext cx="9235093" cy="6971548"/>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2148893779"/>
      </p:ext>
    </p:extLst>
  </p:cSld>
  <p:clrMap bg1="lt1" tx1="dk1" bg2="lt2" tx2="dk2" accent1="accent1" accent2="accent2" accent3="accent3" accent4="accent4" accent5="accent5" accent6="accent6" hlink="hlink" folHlink="folHlink"/>
  <p:sldLayoutIdLst>
    <p:sldLayoutId id="2147484337" r:id="rId1"/>
  </p:sldLayoutIdLst>
  <p:timing>
    <p:tnLst>
      <p:par>
        <p:cTn id="1" dur="indefinite" restart="never" nodeType="tmRoot"/>
      </p:par>
    </p:tnLst>
  </p:timing>
  <p:hf hdr="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73699325"/>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717467637"/>
      </p:ext>
    </p:extLst>
  </p:cSld>
  <p:clrMap bg1="lt1" tx1="dk1" bg2="lt2" tx2="dk2" accent1="accent1" accent2="accent2" accent3="accent3" accent4="accent4" accent5="accent5" accent6="accent6" hlink="hlink" folHlink="folHlink"/>
  <p:sldLayoutIdLst>
    <p:sldLayoutId id="2147484346"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air.org/THforSurvivor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mailto:bbroman@air.org" TargetMode="External"/><Relationship Id="rId4" Type="http://schemas.openxmlformats.org/officeDocument/2006/relationships/hyperlink" Target="mailto:fberman@air.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air.org/THforSurvivor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5211" y="438150"/>
            <a:ext cx="8228413" cy="3324225"/>
          </a:xfrm>
        </p:spPr>
        <p:txBody>
          <a:bodyPr>
            <a:normAutofit fontScale="90000"/>
          </a:bodyPr>
          <a:lstStyle/>
          <a:p>
            <a:pPr algn="ctr"/>
            <a:r>
              <a:rPr lang="en-US" dirty="0" smtClean="0">
                <a:latin typeface="+mn-lt"/>
              </a:rPr>
              <a:t/>
            </a:r>
            <a:br>
              <a:rPr lang="en-US" dirty="0" smtClean="0">
                <a:latin typeface="+mn-lt"/>
              </a:rPr>
            </a:br>
            <a:r>
              <a:rPr lang="en-US" sz="1200" dirty="0">
                <a:latin typeface="+mn-lt"/>
              </a:rPr>
              <a:t/>
            </a:r>
            <a:br>
              <a:rPr lang="en-US" sz="1200" dirty="0">
                <a:latin typeface="+mn-lt"/>
              </a:rPr>
            </a:br>
            <a:r>
              <a:rPr lang="en-US" sz="1200" dirty="0" smtClean="0">
                <a:latin typeface="+mn-lt"/>
              </a:rPr>
              <a:t/>
            </a:r>
            <a:br>
              <a:rPr lang="en-US" sz="1200" dirty="0" smtClean="0">
                <a:latin typeface="+mn-lt"/>
              </a:rPr>
            </a:br>
            <a:r>
              <a:rPr lang="en-US" sz="2200" dirty="0" smtClean="0">
                <a:latin typeface="+mn-lt"/>
              </a:rPr>
              <a:t>American Institutes for Research /</a:t>
            </a:r>
            <a:br>
              <a:rPr lang="en-US" sz="2200" dirty="0" smtClean="0">
                <a:latin typeface="+mn-lt"/>
              </a:rPr>
            </a:br>
            <a:r>
              <a:rPr lang="en-US" sz="2200" dirty="0" smtClean="0">
                <a:latin typeface="+mn-lt"/>
              </a:rPr>
              <a:t>National Center on Family Homelessness</a:t>
            </a:r>
            <a:r>
              <a:rPr lang="en-US" sz="2700" dirty="0" smtClean="0">
                <a:latin typeface="+mn-lt"/>
              </a:rPr>
              <a:t/>
            </a:r>
            <a:br>
              <a:rPr lang="en-US" sz="2700" dirty="0" smtClean="0">
                <a:latin typeface="+mn-lt"/>
              </a:rPr>
            </a:br>
            <a:r>
              <a:rPr lang="en-US" dirty="0" smtClean="0">
                <a:latin typeface="+mn-lt"/>
              </a:rPr>
              <a:t/>
            </a:r>
            <a:br>
              <a:rPr lang="en-US" dirty="0" smtClean="0">
                <a:latin typeface="+mn-lt"/>
              </a:rPr>
            </a:br>
            <a:r>
              <a:rPr lang="en-US" sz="4200" dirty="0" smtClean="0">
                <a:latin typeface="+mn-lt"/>
              </a:rPr>
              <a:t>Transitional Housing for Survivors of Domestic and Sexual Violence:  A 2014-15 Snapshot</a:t>
            </a:r>
          </a:p>
        </p:txBody>
      </p:sp>
      <p:sp>
        <p:nvSpPr>
          <p:cNvPr id="7171" name="Subtitle 2"/>
          <p:cNvSpPr>
            <a:spLocks noGrp="1"/>
          </p:cNvSpPr>
          <p:nvPr>
            <p:ph type="body" sz="quarter" idx="12"/>
          </p:nvPr>
        </p:nvSpPr>
        <p:spPr>
          <a:xfrm>
            <a:off x="687388" y="4524375"/>
            <a:ext cx="8224837" cy="581024"/>
          </a:xfrm>
        </p:spPr>
        <p:txBody>
          <a:bodyPr>
            <a:noAutofit/>
          </a:bodyPr>
          <a:lstStyle/>
          <a:p>
            <a:pPr algn="ctr"/>
            <a:r>
              <a:rPr lang="en-US" dirty="0">
                <a:solidFill>
                  <a:schemeClr val="bg1"/>
                </a:solidFill>
              </a:rPr>
              <a:t>Overview Webinar </a:t>
            </a:r>
            <a:r>
              <a:rPr lang="en-US" dirty="0" smtClean="0">
                <a:solidFill>
                  <a:schemeClr val="bg1"/>
                </a:solidFill>
              </a:rPr>
              <a:t>#2 </a:t>
            </a:r>
            <a:r>
              <a:rPr lang="en-US" dirty="0">
                <a:solidFill>
                  <a:schemeClr val="bg1"/>
                </a:solidFill>
              </a:rPr>
              <a:t>(Chapters </a:t>
            </a:r>
            <a:r>
              <a:rPr lang="en-US" dirty="0" smtClean="0">
                <a:solidFill>
                  <a:schemeClr val="bg1"/>
                </a:solidFill>
              </a:rPr>
              <a:t>5-8)</a:t>
            </a:r>
            <a:endParaRPr lang="en-US" dirty="0">
              <a:solidFill>
                <a:schemeClr val="bg1"/>
              </a:solidFill>
            </a:endParaRP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Copyright © 2015 American Institutes for Research. All rights reserved.</a:t>
            </a:r>
            <a:endParaRPr lang="en-US" dirty="0">
              <a:solidFill>
                <a:prstClr val="black">
                  <a:tint val="75000"/>
                </a:prstClr>
              </a:solidFill>
            </a:endParaRPr>
          </a:p>
        </p:txBody>
      </p:sp>
    </p:spTree>
    <p:extLst>
      <p:ext uri="{BB962C8B-B14F-4D97-AF65-F5344CB8AC3E}">
        <p14:creationId xmlns:p14="http://schemas.microsoft.com/office/powerpoint/2010/main" val="234665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i="1" dirty="0">
                <a:solidFill>
                  <a:srgbClr val="0070C0"/>
                </a:solidFill>
              </a:rPr>
              <a:t>Program Staffing: </a:t>
            </a:r>
            <a:r>
              <a:rPr lang="en-US" sz="3200" b="1" i="1" dirty="0" smtClean="0">
                <a:solidFill>
                  <a:srgbClr val="0070C0"/>
                </a:solidFill>
              </a:rPr>
              <a:t/>
            </a:r>
            <a:br>
              <a:rPr lang="en-US" sz="3200" b="1" i="1" dirty="0" smtClean="0">
                <a:solidFill>
                  <a:srgbClr val="0070C0"/>
                </a:solidFill>
              </a:rPr>
            </a:br>
            <a:r>
              <a:rPr lang="en-US" sz="3200" b="1" i="1" dirty="0" smtClean="0">
                <a:solidFill>
                  <a:srgbClr val="002060"/>
                </a:solidFill>
              </a:rPr>
              <a:t>Provider </a:t>
            </a:r>
            <a:r>
              <a:rPr lang="en-US" sz="3200" b="1" i="1" dirty="0">
                <a:solidFill>
                  <a:srgbClr val="002060"/>
                </a:solidFill>
              </a:rPr>
              <a:t>Staffing Preferences</a:t>
            </a:r>
          </a:p>
        </p:txBody>
      </p:sp>
      <p:sp>
        <p:nvSpPr>
          <p:cNvPr id="2" name="Content Placeholder 1"/>
          <p:cNvSpPr>
            <a:spLocks noGrp="1"/>
          </p:cNvSpPr>
          <p:nvPr>
            <p:ph idx="1"/>
          </p:nvPr>
        </p:nvSpPr>
        <p:spPr>
          <a:xfrm>
            <a:off x="525532" y="2011680"/>
            <a:ext cx="8386693" cy="3794760"/>
          </a:xfrm>
        </p:spPr>
        <p:txBody>
          <a:bodyPr/>
          <a:lstStyle/>
          <a:p>
            <a:pPr marL="182880" lvl="1" indent="-182880">
              <a:spcBef>
                <a:spcPts val="1200"/>
              </a:spcBef>
            </a:pPr>
            <a:r>
              <a:rPr lang="en-US" sz="2300" dirty="0" smtClean="0"/>
              <a:t>What providers look for -- and look to avoid -- when hiring staff</a:t>
            </a:r>
          </a:p>
          <a:p>
            <a:pPr marL="566738" lvl="2" indent="-342900">
              <a:spcBef>
                <a:spcPts val="1200"/>
              </a:spcBef>
              <a:buFont typeface="Wingdings" panose="05000000000000000000" pitchFamily="2" charset="2"/>
              <a:buChar char="Ø"/>
            </a:pPr>
            <a:r>
              <a:rPr lang="en-US" sz="2300" dirty="0"/>
              <a:t>Recommendations in the </a:t>
            </a:r>
            <a:r>
              <a:rPr lang="en-US" sz="2300" dirty="0" smtClean="0"/>
              <a:t>literature and </a:t>
            </a:r>
            <a:r>
              <a:rPr lang="en-US" sz="2300" b="1" dirty="0">
                <a:solidFill>
                  <a:schemeClr val="tx1"/>
                </a:solidFill>
              </a:rPr>
              <a:t>provider comments</a:t>
            </a:r>
          </a:p>
          <a:p>
            <a:pPr marL="566738" lvl="2" indent="-342900">
              <a:spcBef>
                <a:spcPts val="1200"/>
              </a:spcBef>
              <a:buFont typeface="Wingdings" panose="05000000000000000000" pitchFamily="2" charset="2"/>
              <a:buChar char="Ø"/>
            </a:pPr>
            <a:r>
              <a:rPr lang="en-US" sz="2300" dirty="0" smtClean="0"/>
              <a:t>Background information and </a:t>
            </a:r>
            <a:r>
              <a:rPr lang="en-US" sz="2300" b="1" dirty="0" smtClean="0">
                <a:solidFill>
                  <a:schemeClr val="tx1"/>
                </a:solidFill>
              </a:rPr>
              <a:t>provider comments </a:t>
            </a:r>
            <a:r>
              <a:rPr lang="en-US" sz="2300" dirty="0" smtClean="0"/>
              <a:t>on:</a:t>
            </a:r>
            <a:endParaRPr lang="en-US" sz="2300" dirty="0"/>
          </a:p>
          <a:p>
            <a:pPr marL="1005840" lvl="1" indent="-342900">
              <a:spcBef>
                <a:spcPts val="1200"/>
              </a:spcBef>
              <a:buFont typeface="Wingdings" panose="05000000000000000000" pitchFamily="2" charset="2"/>
              <a:buChar char="ü"/>
            </a:pPr>
            <a:r>
              <a:rPr lang="en-US" sz="2300" dirty="0" smtClean="0"/>
              <a:t>Pros and cons of hiring staff who are survivors</a:t>
            </a:r>
            <a:endParaRPr lang="en-US" sz="2300" dirty="0"/>
          </a:p>
          <a:p>
            <a:pPr marL="1005840" lvl="1" indent="-342900">
              <a:spcBef>
                <a:spcPts val="1200"/>
              </a:spcBef>
              <a:buFont typeface="Wingdings" panose="05000000000000000000" pitchFamily="2" charset="2"/>
              <a:buChar char="ü"/>
            </a:pPr>
            <a:r>
              <a:rPr lang="en-US" sz="2300" dirty="0" smtClean="0"/>
              <a:t>Pros and cons of having a clinician on staff</a:t>
            </a:r>
          </a:p>
          <a:p>
            <a:pPr marL="1005840" lvl="1" indent="-342900">
              <a:spcBef>
                <a:spcPts val="1200"/>
              </a:spcBef>
              <a:buFont typeface="Wingdings" panose="05000000000000000000" pitchFamily="2" charset="2"/>
              <a:buChar char="ü"/>
            </a:pPr>
            <a:r>
              <a:rPr lang="en-US" sz="2300" dirty="0" smtClean="0"/>
              <a:t>Pros and cons of having child-focused staff</a:t>
            </a:r>
          </a:p>
          <a:p>
            <a:pPr marL="1005840" lvl="1" indent="-342900">
              <a:spcBef>
                <a:spcPts val="1200"/>
              </a:spcBef>
              <a:buFont typeface="Wingdings" panose="05000000000000000000" pitchFamily="2" charset="2"/>
              <a:buChar char="ü"/>
            </a:pPr>
            <a:r>
              <a:rPr lang="en-US" sz="2300" dirty="0" smtClean="0"/>
              <a:t>Challenges and approaches vis-à-vis staff diversity</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3132446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532" y="318053"/>
            <a:ext cx="8386693" cy="1404067"/>
          </a:xfrm>
        </p:spPr>
        <p:txBody>
          <a:bodyPr>
            <a:normAutofit/>
          </a:bodyPr>
          <a:lstStyle/>
          <a:p>
            <a:r>
              <a:rPr lang="en-US" sz="3200" b="1" i="1" dirty="0">
                <a:solidFill>
                  <a:srgbClr val="0070C0"/>
                </a:solidFill>
              </a:rPr>
              <a:t>Program Staffing: </a:t>
            </a:r>
            <a:r>
              <a:rPr lang="en-US" sz="3200" b="1" i="1" dirty="0" smtClean="0">
                <a:solidFill>
                  <a:srgbClr val="0070C0"/>
                </a:solidFill>
              </a:rPr>
              <a:t/>
            </a:r>
            <a:br>
              <a:rPr lang="en-US" sz="3200" b="1" i="1" dirty="0" smtClean="0">
                <a:solidFill>
                  <a:srgbClr val="0070C0"/>
                </a:solidFill>
              </a:rPr>
            </a:br>
            <a:r>
              <a:rPr lang="en-US" sz="3200" b="1" i="1" dirty="0" smtClean="0">
                <a:solidFill>
                  <a:srgbClr val="002060"/>
                </a:solidFill>
              </a:rPr>
              <a:t>Training </a:t>
            </a:r>
            <a:r>
              <a:rPr lang="en-US" sz="3200" b="1" i="1" dirty="0">
                <a:solidFill>
                  <a:srgbClr val="002060"/>
                </a:solidFill>
              </a:rPr>
              <a:t>and Support</a:t>
            </a:r>
          </a:p>
        </p:txBody>
      </p:sp>
      <p:sp>
        <p:nvSpPr>
          <p:cNvPr id="2" name="Content Placeholder 1"/>
          <p:cNvSpPr>
            <a:spLocks noGrp="1"/>
          </p:cNvSpPr>
          <p:nvPr>
            <p:ph idx="1"/>
          </p:nvPr>
        </p:nvSpPr>
        <p:spPr>
          <a:xfrm>
            <a:off x="436418" y="2011680"/>
            <a:ext cx="8475807" cy="3794760"/>
          </a:xfrm>
        </p:spPr>
        <p:txBody>
          <a:bodyPr/>
          <a:lstStyle/>
          <a:p>
            <a:pPr marL="182880" lvl="1" indent="-182880">
              <a:spcBef>
                <a:spcPts val="1000"/>
              </a:spcBef>
            </a:pPr>
            <a:r>
              <a:rPr lang="en-US" sz="2200" dirty="0" smtClean="0"/>
              <a:t>Sources of training: </a:t>
            </a:r>
            <a:r>
              <a:rPr lang="en-US" sz="2200" dirty="0"/>
              <a:t>State Coalitions, </a:t>
            </a:r>
            <a:r>
              <a:rPr lang="en-US" sz="2200" dirty="0" smtClean="0"/>
              <a:t>OVW, NNEDV, NCDVTMH</a:t>
            </a:r>
          </a:p>
          <a:p>
            <a:pPr marL="566738" lvl="2" indent="-342900">
              <a:spcBef>
                <a:spcPts val="1000"/>
              </a:spcBef>
              <a:buFont typeface="Wingdings" panose="05000000000000000000" pitchFamily="2" charset="2"/>
              <a:buChar char="Ø"/>
            </a:pPr>
            <a:r>
              <a:rPr lang="en-US" sz="2200" dirty="0" smtClean="0"/>
              <a:t>diversity </a:t>
            </a:r>
            <a:r>
              <a:rPr lang="en-US" sz="2200" dirty="0"/>
              <a:t>of approaches, training </a:t>
            </a:r>
            <a:r>
              <a:rPr lang="en-US" sz="2200" dirty="0" smtClean="0"/>
              <a:t>curricula, requirements</a:t>
            </a:r>
            <a:endParaRPr lang="en-US" sz="2200" dirty="0"/>
          </a:p>
          <a:p>
            <a:pPr marL="566738" lvl="2" indent="-342900">
              <a:spcBef>
                <a:spcPts val="1000"/>
              </a:spcBef>
              <a:buFont typeface="Wingdings" panose="05000000000000000000" pitchFamily="2" charset="2"/>
              <a:buChar char="Ø"/>
            </a:pPr>
            <a:r>
              <a:rPr lang="en-US" sz="2200" dirty="0" smtClean="0"/>
              <a:t>Importance of understanding trauma</a:t>
            </a:r>
          </a:p>
          <a:p>
            <a:pPr marL="182880" lvl="1" indent="-182880">
              <a:spcBef>
                <a:spcPts val="1000"/>
              </a:spcBef>
            </a:pPr>
            <a:r>
              <a:rPr lang="en-US" sz="2200" dirty="0" smtClean="0"/>
              <a:t>Importance of supervision and support</a:t>
            </a:r>
            <a:endParaRPr lang="en-US" sz="2200" dirty="0"/>
          </a:p>
          <a:p>
            <a:pPr marL="566738" lvl="2" indent="-342900">
              <a:spcBef>
                <a:spcPts val="1000"/>
              </a:spcBef>
              <a:buFont typeface="Wingdings" panose="05000000000000000000" pitchFamily="2" charset="2"/>
              <a:buChar char="Ø"/>
            </a:pPr>
            <a:r>
              <a:rPr lang="en-US" sz="2200" dirty="0" smtClean="0"/>
              <a:t>Reflective supervision / Clinical supervision / NASW perspective</a:t>
            </a:r>
            <a:endParaRPr lang="en-US" sz="2200" dirty="0"/>
          </a:p>
          <a:p>
            <a:pPr marL="566738" lvl="2" indent="-342900">
              <a:spcBef>
                <a:spcPts val="1000"/>
              </a:spcBef>
              <a:buFont typeface="Wingdings" panose="05000000000000000000" pitchFamily="2" charset="2"/>
              <a:buChar char="Ø"/>
            </a:pPr>
            <a:r>
              <a:rPr lang="en-US" sz="2200" dirty="0"/>
              <a:t>Secondary Traumatic </a:t>
            </a:r>
            <a:r>
              <a:rPr lang="en-US" sz="2200" dirty="0" smtClean="0"/>
              <a:t>Stress / Vicarious Trauma </a:t>
            </a:r>
            <a:r>
              <a:rPr lang="en-US" sz="2200" dirty="0"/>
              <a:t>/ </a:t>
            </a:r>
            <a:r>
              <a:rPr lang="en-US" sz="2200" dirty="0" smtClean="0"/>
              <a:t>Burnout: prevention, early identification, and response</a:t>
            </a:r>
          </a:p>
          <a:p>
            <a:pPr marL="566738" lvl="2" indent="-342900">
              <a:spcBef>
                <a:spcPts val="1000"/>
              </a:spcBef>
              <a:buFont typeface="Wingdings" panose="05000000000000000000" pitchFamily="2" charset="2"/>
              <a:buChar char="Ø"/>
            </a:pPr>
            <a:r>
              <a:rPr lang="en-US" sz="2200" dirty="0" smtClean="0"/>
              <a:t>Staff safety</a:t>
            </a:r>
            <a:endParaRPr lang="en-US" sz="22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2450119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532" y="591672"/>
            <a:ext cx="8386693" cy="1126306"/>
          </a:xfrm>
        </p:spPr>
        <p:txBody>
          <a:bodyPr>
            <a:normAutofit/>
          </a:bodyPr>
          <a:lstStyle/>
          <a:p>
            <a:r>
              <a:rPr lang="en-US" sz="3200" b="1" i="1" dirty="0">
                <a:solidFill>
                  <a:srgbClr val="0070C0"/>
                </a:solidFill>
              </a:rPr>
              <a:t>Program Staffing: </a:t>
            </a:r>
            <a:r>
              <a:rPr lang="en-US" sz="3200" b="1" i="1" dirty="0" smtClean="0">
                <a:solidFill>
                  <a:srgbClr val="0070C0"/>
                </a:solidFill>
              </a:rPr>
              <a:t/>
            </a:r>
            <a:br>
              <a:rPr lang="en-US" sz="3200" b="1" i="1" dirty="0" smtClean="0">
                <a:solidFill>
                  <a:srgbClr val="0070C0"/>
                </a:solidFill>
              </a:rPr>
            </a:br>
            <a:r>
              <a:rPr lang="en-US" sz="3200" b="1" i="1" dirty="0" smtClean="0">
                <a:solidFill>
                  <a:srgbClr val="002060"/>
                </a:solidFill>
              </a:rPr>
              <a:t>Use </a:t>
            </a:r>
            <a:r>
              <a:rPr lang="en-US" sz="3200" b="1" i="1" dirty="0">
                <a:solidFill>
                  <a:srgbClr val="002060"/>
                </a:solidFill>
              </a:rPr>
              <a:t>of Volunteers</a:t>
            </a:r>
          </a:p>
        </p:txBody>
      </p:sp>
      <p:sp>
        <p:nvSpPr>
          <p:cNvPr id="2" name="Content Placeholder 1"/>
          <p:cNvSpPr>
            <a:spLocks noGrp="1"/>
          </p:cNvSpPr>
          <p:nvPr>
            <p:ph idx="1"/>
          </p:nvPr>
        </p:nvSpPr>
        <p:spPr>
          <a:xfrm>
            <a:off x="473577" y="2011680"/>
            <a:ext cx="8130095" cy="3794760"/>
          </a:xfrm>
        </p:spPr>
        <p:txBody>
          <a:bodyPr/>
          <a:lstStyle/>
          <a:p>
            <a:pPr marL="182880" lvl="1" indent="-182880">
              <a:spcBef>
                <a:spcPts val="1000"/>
              </a:spcBef>
            </a:pPr>
            <a:r>
              <a:rPr lang="en-US" sz="2200" dirty="0" smtClean="0"/>
              <a:t>Roles, Screening, Training, Support</a:t>
            </a:r>
          </a:p>
          <a:p>
            <a:pPr marL="566738" lvl="2" indent="-342900">
              <a:spcBef>
                <a:spcPts val="1000"/>
              </a:spcBef>
              <a:buFont typeface="Wingdings" panose="05000000000000000000" pitchFamily="2" charset="2"/>
              <a:buChar char="Ø"/>
            </a:pPr>
            <a:r>
              <a:rPr lang="en-US" sz="2200" dirty="0" smtClean="0"/>
              <a:t>Limited roles in most programs (mostly used by other types of programs: hotline, shelter, etc.)</a:t>
            </a:r>
          </a:p>
          <a:p>
            <a:pPr marL="566738" lvl="2" indent="-342900">
              <a:spcBef>
                <a:spcPts val="1000"/>
              </a:spcBef>
              <a:buFont typeface="Wingdings" panose="05000000000000000000" pitchFamily="2" charset="2"/>
              <a:buChar char="Ø"/>
            </a:pPr>
            <a:r>
              <a:rPr lang="en-US" sz="2200" dirty="0" smtClean="0"/>
              <a:t>Mixed feelings about involving volunteers in direct services</a:t>
            </a:r>
          </a:p>
          <a:p>
            <a:pPr marL="566738" lvl="2" indent="-342900">
              <a:spcBef>
                <a:spcPts val="1000"/>
              </a:spcBef>
              <a:buFont typeface="Wingdings" panose="05000000000000000000" pitchFamily="2" charset="2"/>
              <a:buChar char="Ø"/>
            </a:pPr>
            <a:r>
              <a:rPr lang="en-US" sz="2200" dirty="0" smtClean="0"/>
              <a:t>Solicitation and use of pro bono professional services</a:t>
            </a:r>
            <a:endParaRPr lang="en-US" sz="2200" dirty="0"/>
          </a:p>
          <a:p>
            <a:pPr marL="566738" lvl="2" indent="-342900">
              <a:spcBef>
                <a:spcPts val="1000"/>
              </a:spcBef>
              <a:buFont typeface="Wingdings" panose="05000000000000000000" pitchFamily="2" charset="2"/>
              <a:buChar char="Ø"/>
            </a:pPr>
            <a:r>
              <a:rPr lang="en-US" sz="2200" dirty="0" smtClean="0"/>
              <a:t>If volunteers used, important to provide training / support at same level as entry-level direct staff</a:t>
            </a:r>
            <a:endParaRPr lang="en-US" sz="2200" dirty="0"/>
          </a:p>
          <a:p>
            <a:pPr marL="566738" lvl="2" indent="-342900">
              <a:spcBef>
                <a:spcPts val="1000"/>
              </a:spcBef>
              <a:buFont typeface="Wingdings" panose="05000000000000000000" pitchFamily="2" charset="2"/>
              <a:buChar char="Ø"/>
            </a:pPr>
            <a:r>
              <a:rPr lang="en-US" sz="2200" dirty="0" smtClean="0"/>
              <a:t>Broadens program diversity / linguistic capacity</a:t>
            </a:r>
          </a:p>
          <a:p>
            <a:pPr marL="566738" lvl="2" indent="-342900">
              <a:spcBef>
                <a:spcPts val="1000"/>
              </a:spcBef>
              <a:buFont typeface="Wingdings" panose="05000000000000000000" pitchFamily="2" charset="2"/>
              <a:buChar char="Ø"/>
            </a:pPr>
            <a:r>
              <a:rPr lang="en-US" sz="2200" dirty="0" smtClean="0"/>
              <a:t>Distinguishing between services that are paid / donated</a:t>
            </a:r>
            <a:endParaRPr lang="en-US" sz="22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641893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6065"/>
            <a:ext cx="8224837" cy="1457738"/>
          </a:xfrm>
        </p:spPr>
        <p:txBody>
          <a:bodyPr>
            <a:noAutofit/>
          </a:bodyPr>
          <a:lstStyle/>
          <a:p>
            <a:r>
              <a:rPr lang="en-US" sz="3200" b="1" i="1" dirty="0" smtClean="0">
                <a:solidFill>
                  <a:srgbClr val="C00000"/>
                </a:solidFill>
              </a:rPr>
              <a:t>Chapter 6: </a:t>
            </a:r>
            <a:r>
              <a:rPr lang="en-US" sz="3200" b="1" i="1" dirty="0" smtClean="0">
                <a:solidFill>
                  <a:srgbClr val="0070C0"/>
                </a:solidFill>
              </a:rPr>
              <a:t>Length </a:t>
            </a:r>
            <a:r>
              <a:rPr lang="en-US" sz="3200" b="1" i="1" dirty="0">
                <a:solidFill>
                  <a:srgbClr val="0070C0"/>
                </a:solidFill>
              </a:rPr>
              <a:t>of Stay </a:t>
            </a:r>
            <a:r>
              <a:rPr lang="en-US" sz="3200" b="1" i="1" dirty="0" smtClean="0">
                <a:solidFill>
                  <a:srgbClr val="0070C0"/>
                </a:solidFill>
              </a:rPr>
              <a:t/>
            </a:r>
            <a:br>
              <a:rPr lang="en-US" sz="3200" b="1" i="1" dirty="0" smtClean="0">
                <a:solidFill>
                  <a:srgbClr val="0070C0"/>
                </a:solidFill>
              </a:rPr>
            </a:br>
            <a:r>
              <a:rPr lang="en-US" sz="3200" b="1" i="1" dirty="0" smtClean="0">
                <a:solidFill>
                  <a:srgbClr val="0070C0"/>
                </a:solidFill>
              </a:rPr>
              <a:t>(</a:t>
            </a:r>
            <a:r>
              <a:rPr lang="en-US" sz="3200" b="1" i="1" dirty="0">
                <a:solidFill>
                  <a:srgbClr val="0070C0"/>
                </a:solidFill>
              </a:rPr>
              <a:t>Duration of Assistance)</a:t>
            </a:r>
          </a:p>
        </p:txBody>
      </p:sp>
      <p:sp>
        <p:nvSpPr>
          <p:cNvPr id="2" name="Content Placeholder 1" hidden="1"/>
          <p:cNvSpPr>
            <a:spLocks noGrp="1"/>
          </p:cNvSpPr>
          <p:nvPr>
            <p:ph idx="1"/>
          </p:nvPr>
        </p:nvSpPr>
        <p:spPr/>
        <p:txBody>
          <a:bodyPr/>
          <a:lstStyle/>
          <a:p>
            <a:endParaRPr lang="en-US"/>
          </a:p>
        </p:txBody>
      </p:sp>
      <p:pic>
        <p:nvPicPr>
          <p:cNvPr id="7" name="Content Placeholder 5" descr="Decorative image"/>
          <p:cNvPicPr>
            <a:picLocks noChangeAspect="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t="31391"/>
          <a:stretch/>
        </p:blipFill>
        <p:spPr bwMode="gray">
          <a:xfrm>
            <a:off x="-7160" y="1789043"/>
            <a:ext cx="9249772" cy="4230757"/>
          </a:xfrm>
          <a:prstGeom prst="rect">
            <a:avLst/>
          </a:prstGeom>
          <a:noFill/>
          <a:ln w="9525">
            <a:noFill/>
            <a:miter lim="800000"/>
            <a:headEnd/>
            <a:tailEnd/>
          </a:ln>
          <a:effectLst>
            <a:outerShdw blurRad="50800" dist="50800" dir="5400000" algn="ctr" rotWithShape="0">
              <a:schemeClr val="accent6">
                <a:lumMod val="60000"/>
                <a:lumOff val="40000"/>
                <a:alpha val="30000"/>
              </a:schemeClr>
            </a:outerShdw>
          </a:effectLst>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1871080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240" y="926490"/>
            <a:ext cx="8515985" cy="799107"/>
          </a:xfrm>
        </p:spPr>
        <p:txBody>
          <a:bodyPr>
            <a:normAutofit fontScale="90000"/>
          </a:bodyPr>
          <a:lstStyle/>
          <a:p>
            <a:r>
              <a:rPr lang="en-US" sz="3200" b="1" i="1" dirty="0">
                <a:solidFill>
                  <a:srgbClr val="0070C0"/>
                </a:solidFill>
              </a:rPr>
              <a:t>Length of Stay </a:t>
            </a:r>
            <a:r>
              <a:rPr lang="en-US" sz="3200" b="1" i="1" dirty="0" smtClean="0">
                <a:solidFill>
                  <a:srgbClr val="0070C0"/>
                </a:solidFill>
              </a:rPr>
              <a:t>(</a:t>
            </a:r>
            <a:r>
              <a:rPr lang="en-US" sz="3200" b="1" i="1" dirty="0">
                <a:solidFill>
                  <a:srgbClr val="0070C0"/>
                </a:solidFill>
              </a:rPr>
              <a:t>Duration of Assistance</a:t>
            </a:r>
            <a:r>
              <a:rPr lang="en-US" sz="3200" b="1" i="1" dirty="0" smtClean="0">
                <a:solidFill>
                  <a:srgbClr val="0070C0"/>
                </a:solidFill>
              </a:rPr>
              <a:t>):</a:t>
            </a:r>
            <a:br>
              <a:rPr lang="en-US" sz="3200" b="1" i="1" dirty="0" smtClean="0">
                <a:solidFill>
                  <a:srgbClr val="0070C0"/>
                </a:solidFill>
              </a:rPr>
            </a:br>
            <a:r>
              <a:rPr lang="en-US" sz="3200" b="1" i="1" dirty="0" smtClean="0">
                <a:solidFill>
                  <a:srgbClr val="002060"/>
                </a:solidFill>
              </a:rPr>
              <a:t>Regulatory Framework and Guidance</a:t>
            </a:r>
            <a:endParaRPr lang="en-US" sz="3200" b="1" i="1" dirty="0">
              <a:solidFill>
                <a:srgbClr val="002060"/>
              </a:solidFill>
            </a:endParaRPr>
          </a:p>
        </p:txBody>
      </p:sp>
      <p:sp>
        <p:nvSpPr>
          <p:cNvPr id="2" name="Content Placeholder 1"/>
          <p:cNvSpPr>
            <a:spLocks noGrp="1"/>
          </p:cNvSpPr>
          <p:nvPr>
            <p:ph idx="1"/>
          </p:nvPr>
        </p:nvSpPr>
        <p:spPr>
          <a:xfrm>
            <a:off x="525532" y="1935480"/>
            <a:ext cx="8229599" cy="3962400"/>
          </a:xfrm>
        </p:spPr>
        <p:txBody>
          <a:bodyPr/>
          <a:lstStyle/>
          <a:p>
            <a:pPr marL="182880" lvl="1" indent="-182880">
              <a:lnSpc>
                <a:spcPct val="85000"/>
              </a:lnSpc>
              <a:spcBef>
                <a:spcPts val="1200"/>
              </a:spcBef>
            </a:pPr>
            <a:r>
              <a:rPr lang="en-US" sz="2200" dirty="0" smtClean="0"/>
              <a:t>OVW and HUD statutory/regulatory framework</a:t>
            </a:r>
          </a:p>
          <a:p>
            <a:pPr marL="566738" lvl="2" indent="-342900">
              <a:lnSpc>
                <a:spcPct val="85000"/>
              </a:lnSpc>
              <a:spcBef>
                <a:spcPts val="1200"/>
              </a:spcBef>
              <a:buFont typeface="Wingdings" panose="05000000000000000000" pitchFamily="2" charset="2"/>
              <a:buChar char="Ø"/>
            </a:pPr>
            <a:r>
              <a:rPr lang="en-US" sz="2200" dirty="0" smtClean="0"/>
              <a:t>OVW: minimum of six months, maximum of two years, plus six-month extension, pursuant to waiver</a:t>
            </a:r>
          </a:p>
          <a:p>
            <a:pPr marL="566738" lvl="2" indent="-342900">
              <a:lnSpc>
                <a:spcPct val="85000"/>
              </a:lnSpc>
              <a:spcBef>
                <a:spcPts val="1200"/>
              </a:spcBef>
              <a:buFont typeface="Wingdings" panose="05000000000000000000" pitchFamily="2" charset="2"/>
              <a:buChar char="Ø"/>
            </a:pPr>
            <a:r>
              <a:rPr lang="en-US" sz="2200" dirty="0" smtClean="0"/>
              <a:t>HUD TH: no regulatory minimum, up to two years (but can extend to accommodate needs of persons with disabilities)</a:t>
            </a:r>
          </a:p>
          <a:p>
            <a:pPr marL="566738" lvl="2" indent="-342900">
              <a:lnSpc>
                <a:spcPct val="85000"/>
              </a:lnSpc>
              <a:spcBef>
                <a:spcPts val="1200"/>
              </a:spcBef>
              <a:buFont typeface="Wingdings" panose="05000000000000000000" pitchFamily="2" charset="2"/>
              <a:buChar char="Ø"/>
            </a:pPr>
            <a:r>
              <a:rPr lang="en-US" sz="2200" dirty="0" smtClean="0"/>
              <a:t>HUD RRH: regulatorily up to 24 months, but...</a:t>
            </a:r>
          </a:p>
          <a:p>
            <a:pPr marL="822960" lvl="3">
              <a:lnSpc>
                <a:spcPct val="85000"/>
              </a:lnSpc>
              <a:spcBef>
                <a:spcPts val="1200"/>
              </a:spcBef>
              <a:buFont typeface="Wingdings" panose="05000000000000000000" pitchFamily="2" charset="2"/>
              <a:buChar char="ü"/>
            </a:pPr>
            <a:r>
              <a:rPr lang="en-US" sz="2200" dirty="0" smtClean="0"/>
              <a:t>ESG Rapid Rehousing 12-month income assessment</a:t>
            </a:r>
          </a:p>
          <a:p>
            <a:pPr marL="822960" lvl="3">
              <a:lnSpc>
                <a:spcPct val="85000"/>
              </a:lnSpc>
              <a:spcBef>
                <a:spcPts val="1200"/>
              </a:spcBef>
              <a:buFont typeface="Wingdings" panose="05000000000000000000" pitchFamily="2" charset="2"/>
              <a:buChar char="ü"/>
            </a:pPr>
            <a:r>
              <a:rPr lang="en-US" sz="2200" dirty="0" smtClean="0"/>
              <a:t>Written Standards by CoCs / ESG states, counties, cities</a:t>
            </a:r>
          </a:p>
          <a:p>
            <a:pPr marL="822960" lvl="3">
              <a:lnSpc>
                <a:spcPct val="85000"/>
              </a:lnSpc>
              <a:spcBef>
                <a:spcPts val="1200"/>
              </a:spcBef>
              <a:buFont typeface="Wingdings" panose="05000000000000000000" pitchFamily="2" charset="2"/>
              <a:buChar char="ü"/>
            </a:pPr>
            <a:r>
              <a:rPr lang="en-US" sz="2200" dirty="0" smtClean="0"/>
              <a:t>HUD RRH Brief: “typically rehouse household in 2 weeks, and in most cases in less than 30 days” -- “just enough assistance” – “typically for six months or less”</a:t>
            </a:r>
            <a:endParaRPr lang="en-US" sz="22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14</a:t>
            </a:fld>
            <a:endParaRPr lang="en-US" dirty="0"/>
          </a:p>
        </p:txBody>
      </p:sp>
    </p:spTree>
    <p:extLst>
      <p:ext uri="{BB962C8B-B14F-4D97-AF65-F5344CB8AC3E}">
        <p14:creationId xmlns:p14="http://schemas.microsoft.com/office/powerpoint/2010/main" val="189070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532" y="609600"/>
            <a:ext cx="8386693" cy="1112519"/>
          </a:xfrm>
        </p:spPr>
        <p:txBody>
          <a:bodyPr>
            <a:normAutofit/>
          </a:bodyPr>
          <a:lstStyle/>
          <a:p>
            <a:r>
              <a:rPr lang="en-US" sz="3200" b="1" i="1" dirty="0">
                <a:solidFill>
                  <a:srgbClr val="0070C0"/>
                </a:solidFill>
              </a:rPr>
              <a:t>Length of Stay (Duration of Assistance</a:t>
            </a:r>
            <a:r>
              <a:rPr lang="en-US" sz="3200" b="1" i="1" dirty="0" smtClean="0">
                <a:solidFill>
                  <a:srgbClr val="0070C0"/>
                </a:solidFill>
              </a:rPr>
              <a:t>):</a:t>
            </a:r>
            <a:br>
              <a:rPr lang="en-US" sz="3200" b="1" i="1" dirty="0" smtClean="0">
                <a:solidFill>
                  <a:srgbClr val="0070C0"/>
                </a:solidFill>
              </a:rPr>
            </a:br>
            <a:r>
              <a:rPr lang="en-US" sz="3200" b="1" i="1" dirty="0" smtClean="0">
                <a:solidFill>
                  <a:srgbClr val="002060"/>
                </a:solidFill>
              </a:rPr>
              <a:t>Provider Approaches</a:t>
            </a:r>
            <a:endParaRPr lang="en-US" sz="3200" b="1" i="1" dirty="0">
              <a:solidFill>
                <a:srgbClr val="002060"/>
              </a:solidFill>
            </a:endParaRPr>
          </a:p>
        </p:txBody>
      </p:sp>
      <p:sp>
        <p:nvSpPr>
          <p:cNvPr id="2" name="Content Placeholder 1"/>
          <p:cNvSpPr>
            <a:spLocks noGrp="1"/>
          </p:cNvSpPr>
          <p:nvPr>
            <p:ph idx="1"/>
          </p:nvPr>
        </p:nvSpPr>
        <p:spPr>
          <a:xfrm>
            <a:off x="475416" y="1892596"/>
            <a:ext cx="8486923" cy="4029739"/>
          </a:xfrm>
        </p:spPr>
        <p:txBody>
          <a:bodyPr/>
          <a:lstStyle/>
          <a:p>
            <a:pPr marL="182880" lvl="1" indent="-182880">
              <a:spcBef>
                <a:spcPts val="700"/>
              </a:spcBef>
            </a:pPr>
            <a:r>
              <a:rPr lang="en-US" sz="2200" dirty="0" smtClean="0"/>
              <a:t>Maximum LOS vs. targeted LOS vs. expected LOS</a:t>
            </a:r>
          </a:p>
          <a:p>
            <a:pPr marL="182880" lvl="1" indent="-182880">
              <a:spcBef>
                <a:spcPts val="700"/>
              </a:spcBef>
            </a:pPr>
            <a:r>
              <a:rPr lang="en-US" sz="2200" dirty="0" smtClean="0"/>
              <a:t>Provider approaches to explaining LOS limits to survivors</a:t>
            </a:r>
          </a:p>
          <a:p>
            <a:pPr marL="182880" lvl="1" indent="-182880">
              <a:spcBef>
                <a:spcPts val="700"/>
              </a:spcBef>
            </a:pPr>
            <a:r>
              <a:rPr lang="en-US" sz="2200" b="1" dirty="0" smtClean="0">
                <a:solidFill>
                  <a:schemeClr val="tx1"/>
                </a:solidFill>
              </a:rPr>
              <a:t>Provider comments:</a:t>
            </a:r>
          </a:p>
          <a:p>
            <a:pPr marL="566738" lvl="2" indent="-342900">
              <a:spcBef>
                <a:spcPts val="700"/>
              </a:spcBef>
              <a:buFont typeface="Wingdings" panose="05000000000000000000" pitchFamily="2" charset="2"/>
              <a:buChar char="Ø"/>
            </a:pPr>
            <a:r>
              <a:rPr lang="en-US" sz="2200" dirty="0" smtClean="0"/>
              <a:t>Range of approaches to LOS</a:t>
            </a:r>
          </a:p>
          <a:p>
            <a:pPr marL="566738" lvl="2" indent="-342900">
              <a:spcBef>
                <a:spcPts val="700"/>
              </a:spcBef>
              <a:buFont typeface="Wingdings" panose="05000000000000000000" pitchFamily="2" charset="2"/>
              <a:buChar char="Ø"/>
            </a:pPr>
            <a:r>
              <a:rPr lang="en-US" sz="2200" dirty="0" smtClean="0"/>
              <a:t>Approaches to extending stays beyond targeted LOS</a:t>
            </a:r>
          </a:p>
          <a:p>
            <a:pPr marL="1005840" lvl="3" indent="-342900">
              <a:spcBef>
                <a:spcPts val="500"/>
              </a:spcBef>
              <a:buFont typeface="Wingdings" panose="05000000000000000000" pitchFamily="2" charset="2"/>
              <a:buChar char="v"/>
            </a:pPr>
            <a:r>
              <a:rPr lang="en-US" sz="2200" dirty="0" smtClean="0"/>
              <a:t>Extensions routinely offered; opportunity to take stock </a:t>
            </a:r>
          </a:p>
          <a:p>
            <a:pPr marL="1005840" lvl="3" indent="-342900">
              <a:spcBef>
                <a:spcPts val="500"/>
              </a:spcBef>
              <a:buFont typeface="Wingdings" panose="05000000000000000000" pitchFamily="2" charset="2"/>
              <a:buChar char="v"/>
            </a:pPr>
            <a:r>
              <a:rPr lang="en-US" sz="2200" dirty="0" smtClean="0"/>
              <a:t>Extensions based on individual needs / circumstances</a:t>
            </a:r>
          </a:p>
          <a:p>
            <a:pPr marL="1005840" lvl="3" indent="-342900">
              <a:spcBef>
                <a:spcPts val="500"/>
              </a:spcBef>
              <a:buFont typeface="Wingdings" panose="05000000000000000000" pitchFamily="2" charset="2"/>
              <a:buChar char="v"/>
            </a:pPr>
            <a:r>
              <a:rPr lang="en-US" sz="2200" dirty="0" smtClean="0"/>
              <a:t>Need for extension = sign that program hasn’t done enough</a:t>
            </a:r>
          </a:p>
          <a:p>
            <a:pPr marL="1005840" lvl="3" indent="-342900">
              <a:spcBef>
                <a:spcPts val="500"/>
              </a:spcBef>
              <a:buFont typeface="Wingdings" panose="05000000000000000000" pitchFamily="2" charset="2"/>
              <a:buChar char="v"/>
            </a:pPr>
            <a:r>
              <a:rPr lang="en-US" sz="2200" dirty="0" smtClean="0"/>
              <a:t>Contingent on demonstrated effort / engagement*</a:t>
            </a:r>
          </a:p>
          <a:p>
            <a:pPr marL="914400" lvl="3" indent="0">
              <a:spcBef>
                <a:spcPts val="500"/>
              </a:spcBef>
              <a:buNone/>
            </a:pPr>
            <a:r>
              <a:rPr lang="en-US" sz="1800" dirty="0" smtClean="0"/>
              <a:t>* potentially problematic: RE voluntary services, restrictive condition, etc.</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2181324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532" y="723454"/>
            <a:ext cx="8386693" cy="1012467"/>
          </a:xfrm>
        </p:spPr>
        <p:txBody>
          <a:bodyPr>
            <a:normAutofit/>
          </a:bodyPr>
          <a:lstStyle/>
          <a:p>
            <a:r>
              <a:rPr lang="en-US" sz="3200" b="1" i="1" dirty="0">
                <a:solidFill>
                  <a:srgbClr val="0070C0"/>
                </a:solidFill>
              </a:rPr>
              <a:t>Length of Stay (Duration of Assistance</a:t>
            </a:r>
            <a:r>
              <a:rPr lang="en-US" sz="3200" b="1" i="1" dirty="0" smtClean="0">
                <a:solidFill>
                  <a:srgbClr val="0070C0"/>
                </a:solidFill>
              </a:rPr>
              <a:t>):</a:t>
            </a:r>
            <a:br>
              <a:rPr lang="en-US" sz="3200" b="1" i="1" dirty="0" smtClean="0">
                <a:solidFill>
                  <a:srgbClr val="0070C0"/>
                </a:solidFill>
              </a:rPr>
            </a:br>
            <a:r>
              <a:rPr lang="en-US" sz="3200" b="1" i="1" dirty="0" smtClean="0">
                <a:solidFill>
                  <a:srgbClr val="002060"/>
                </a:solidFill>
              </a:rPr>
              <a:t>Provider Challenges</a:t>
            </a:r>
            <a:endParaRPr lang="en-US" sz="3200" b="1" i="1" dirty="0">
              <a:solidFill>
                <a:srgbClr val="002060"/>
              </a:solidFill>
            </a:endParaRPr>
          </a:p>
        </p:txBody>
      </p:sp>
      <p:sp>
        <p:nvSpPr>
          <p:cNvPr id="2" name="Content Placeholder 1"/>
          <p:cNvSpPr>
            <a:spLocks noGrp="1"/>
          </p:cNvSpPr>
          <p:nvPr>
            <p:ph idx="1"/>
          </p:nvPr>
        </p:nvSpPr>
        <p:spPr>
          <a:xfrm>
            <a:off x="525532" y="1965960"/>
            <a:ext cx="8229599" cy="3840480"/>
          </a:xfrm>
        </p:spPr>
        <p:txBody>
          <a:bodyPr/>
          <a:lstStyle/>
          <a:p>
            <a:pPr marL="182880" lvl="1" indent="-182880">
              <a:spcBef>
                <a:spcPts val="1200"/>
              </a:spcBef>
            </a:pPr>
            <a:r>
              <a:rPr lang="en-US" sz="2200" dirty="0" smtClean="0"/>
              <a:t>Pressure on HUD-funded providers to shorten lengths of stay, while maintaining program performance levels poses challenges:</a:t>
            </a:r>
          </a:p>
          <a:p>
            <a:pPr marL="566738" lvl="2" indent="-342900">
              <a:spcBef>
                <a:spcPts val="1200"/>
              </a:spcBef>
              <a:buFont typeface="Wingdings" panose="05000000000000000000" pitchFamily="2" charset="2"/>
              <a:buChar char="Ø"/>
            </a:pPr>
            <a:r>
              <a:rPr lang="en-US" sz="2200" dirty="0" smtClean="0"/>
              <a:t>“Fit” with programs serving survivors recovering from trauma</a:t>
            </a:r>
          </a:p>
          <a:p>
            <a:pPr marL="566738" lvl="2" indent="-342900">
              <a:lnSpc>
                <a:spcPct val="95000"/>
              </a:lnSpc>
              <a:spcBef>
                <a:spcPts val="1200"/>
              </a:spcBef>
              <a:buFont typeface="Wingdings" panose="05000000000000000000" pitchFamily="2" charset="2"/>
              <a:buChar char="Ø"/>
            </a:pPr>
            <a:r>
              <a:rPr lang="en-US" sz="2200" dirty="0" smtClean="0"/>
              <a:t>Challenges implementing voluntary services, focusing on survivor-defined priorities </a:t>
            </a:r>
            <a:r>
              <a:rPr lang="en-US" sz="2200" b="1" i="1" dirty="0" smtClean="0"/>
              <a:t>and pace</a:t>
            </a:r>
            <a:r>
              <a:rPr lang="en-US" sz="2200" dirty="0" smtClean="0"/>
              <a:t>, meeting expectations</a:t>
            </a:r>
          </a:p>
          <a:p>
            <a:pPr marL="566738" lvl="2" indent="-342900">
              <a:lnSpc>
                <a:spcPct val="95000"/>
              </a:lnSpc>
              <a:spcBef>
                <a:spcPts val="1200"/>
              </a:spcBef>
              <a:buFont typeface="Wingdings" panose="05000000000000000000" pitchFamily="2" charset="2"/>
              <a:buChar char="Ø"/>
            </a:pPr>
            <a:r>
              <a:rPr lang="en-US" sz="2200" dirty="0" smtClean="0"/>
              <a:t>Potential impact on participant selection practices and practices governing duration / level of financial assistance</a:t>
            </a:r>
          </a:p>
          <a:p>
            <a:pPr marL="566738" lvl="2" indent="-342900">
              <a:lnSpc>
                <a:spcPct val="95000"/>
              </a:lnSpc>
              <a:spcBef>
                <a:spcPts val="1200"/>
              </a:spcBef>
              <a:buFont typeface="Wingdings" panose="05000000000000000000" pitchFamily="2" charset="2"/>
              <a:buChar char="Ø"/>
            </a:pPr>
            <a:r>
              <a:rPr lang="en-US" sz="2200" dirty="0" smtClean="0"/>
              <a:t>Heightened challenges in communities with acute shortage of affordable housing / housing subsidies, poor job options for survivors with limited </a:t>
            </a:r>
            <a:r>
              <a:rPr lang="en-US" sz="2200" dirty="0"/>
              <a:t>employment </a:t>
            </a:r>
            <a:r>
              <a:rPr lang="en-US" sz="2200" dirty="0" smtClean="0"/>
              <a:t>credentials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3869168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31305"/>
            <a:ext cx="8224837" cy="1457738"/>
          </a:xfrm>
        </p:spPr>
        <p:txBody>
          <a:bodyPr>
            <a:noAutofit/>
          </a:bodyPr>
          <a:lstStyle/>
          <a:p>
            <a:r>
              <a:rPr lang="en-US" sz="3200" b="1" i="1" dirty="0" smtClean="0">
                <a:solidFill>
                  <a:srgbClr val="C00000"/>
                </a:solidFill>
              </a:rPr>
              <a:t>Chapter 7: </a:t>
            </a:r>
            <a:r>
              <a:rPr lang="en-US" sz="3200" b="1" i="1" dirty="0" smtClean="0">
                <a:solidFill>
                  <a:srgbClr val="0070C0"/>
                </a:solidFill>
              </a:rPr>
              <a:t>Subpopulations </a:t>
            </a:r>
            <a:r>
              <a:rPr lang="en-US" sz="3200" b="1" i="1" dirty="0">
                <a:solidFill>
                  <a:srgbClr val="0070C0"/>
                </a:solidFill>
              </a:rPr>
              <a:t>/ </a:t>
            </a:r>
            <a:br>
              <a:rPr lang="en-US" sz="3200" b="1" i="1" dirty="0">
                <a:solidFill>
                  <a:srgbClr val="0070C0"/>
                </a:solidFill>
              </a:rPr>
            </a:br>
            <a:r>
              <a:rPr lang="en-US" sz="3200" b="1" i="1" dirty="0">
                <a:solidFill>
                  <a:srgbClr val="0070C0"/>
                </a:solidFill>
              </a:rPr>
              <a:t>Cultural &amp; Linguistic Competence</a:t>
            </a:r>
          </a:p>
        </p:txBody>
      </p:sp>
      <p:pic>
        <p:nvPicPr>
          <p:cNvPr id="6" name="Content Placeholder 5" descr="Decorative image"/>
          <p:cNvPicPr>
            <a:picLocks noGrp="1" noChangeAspect="1"/>
          </p:cNvPicPr>
          <p:nvPr>
            <p:ph idx="1"/>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t="31391"/>
          <a:stretch/>
        </p:blipFill>
        <p:spPr>
          <a:xfrm>
            <a:off x="-7160" y="1789043"/>
            <a:ext cx="9249772" cy="4230757"/>
          </a:xfrm>
          <a:effectLst>
            <a:outerShdw blurRad="50800" dist="50800" dir="5400000" algn="ctr" rotWithShape="0">
              <a:schemeClr val="accent6">
                <a:lumMod val="60000"/>
                <a:lumOff val="40000"/>
                <a:alpha val="30000"/>
              </a:schemeClr>
            </a:outerShdw>
          </a:effectLst>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835787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532" y="579120"/>
            <a:ext cx="8386693" cy="1219200"/>
          </a:xfrm>
        </p:spPr>
        <p:txBody>
          <a:bodyPr>
            <a:normAutofit/>
          </a:bodyPr>
          <a:lstStyle/>
          <a:p>
            <a:r>
              <a:rPr lang="en-US" sz="3200" b="1" i="1" dirty="0">
                <a:solidFill>
                  <a:srgbClr val="0070C0"/>
                </a:solidFill>
              </a:rPr>
              <a:t>Subpopulations </a:t>
            </a:r>
            <a:r>
              <a:rPr lang="en-US" sz="3200" b="1" i="1" dirty="0" smtClean="0">
                <a:solidFill>
                  <a:srgbClr val="0070C0"/>
                </a:solidFill>
              </a:rPr>
              <a:t>/</a:t>
            </a:r>
            <a:br>
              <a:rPr lang="en-US" sz="3200" b="1" i="1" dirty="0" smtClean="0">
                <a:solidFill>
                  <a:srgbClr val="0070C0"/>
                </a:solidFill>
              </a:rPr>
            </a:br>
            <a:r>
              <a:rPr lang="en-US" sz="3200" b="1" i="1" dirty="0" smtClean="0">
                <a:solidFill>
                  <a:srgbClr val="0070C0"/>
                </a:solidFill>
              </a:rPr>
              <a:t>Cultural </a:t>
            </a:r>
            <a:r>
              <a:rPr lang="en-US" sz="3200" b="1" i="1" dirty="0">
                <a:solidFill>
                  <a:srgbClr val="0070C0"/>
                </a:solidFill>
              </a:rPr>
              <a:t>&amp; Linguistic Competence</a:t>
            </a:r>
          </a:p>
        </p:txBody>
      </p:sp>
      <p:sp>
        <p:nvSpPr>
          <p:cNvPr id="2" name="Content Placeholder 1"/>
          <p:cNvSpPr>
            <a:spLocks noGrp="1"/>
          </p:cNvSpPr>
          <p:nvPr>
            <p:ph idx="1"/>
          </p:nvPr>
        </p:nvSpPr>
        <p:spPr>
          <a:xfrm>
            <a:off x="525532" y="1965960"/>
            <a:ext cx="8229599" cy="3934968"/>
          </a:xfrm>
        </p:spPr>
        <p:txBody>
          <a:bodyPr/>
          <a:lstStyle/>
          <a:p>
            <a:pPr marL="182880" lvl="1" indent="-182880">
              <a:spcBef>
                <a:spcPts val="1200"/>
              </a:spcBef>
            </a:pPr>
            <a:r>
              <a:rPr lang="en-US" sz="2000" dirty="0" smtClean="0"/>
              <a:t>Context: Diversity has many dimensions</a:t>
            </a:r>
          </a:p>
          <a:p>
            <a:pPr marL="566738" lvl="2" indent="-342900">
              <a:spcBef>
                <a:spcPts val="900"/>
              </a:spcBef>
              <a:buFont typeface="Wingdings" panose="05000000000000000000" pitchFamily="2" charset="2"/>
              <a:buChar char="Ø"/>
            </a:pPr>
            <a:r>
              <a:rPr lang="en-US" sz="2000" dirty="0" smtClean="0"/>
              <a:t>Race / cultural background / religion / linguistic community</a:t>
            </a:r>
          </a:p>
          <a:p>
            <a:pPr marL="1022350" lvl="4" indent="-342900">
              <a:spcBef>
                <a:spcPts val="900"/>
              </a:spcBef>
              <a:buFont typeface="Wingdings" panose="05000000000000000000" pitchFamily="2" charset="2"/>
              <a:buChar char="ü"/>
            </a:pPr>
            <a:r>
              <a:rPr lang="en-US" sz="2000" dirty="0" smtClean="0"/>
              <a:t>Diversity within racial ethnic communities</a:t>
            </a:r>
          </a:p>
          <a:p>
            <a:pPr marL="566738" lvl="2" indent="-342900">
              <a:lnSpc>
                <a:spcPct val="95000"/>
              </a:lnSpc>
              <a:spcBef>
                <a:spcPts val="900"/>
              </a:spcBef>
              <a:buFont typeface="Wingdings" panose="05000000000000000000" pitchFamily="2" charset="2"/>
              <a:buChar char="Ø"/>
            </a:pPr>
            <a:r>
              <a:rPr lang="en-US" sz="2000" dirty="0" smtClean="0"/>
              <a:t>Gender identity / sexual orientation</a:t>
            </a:r>
          </a:p>
          <a:p>
            <a:pPr marL="1022350" lvl="4" indent="-342900">
              <a:lnSpc>
                <a:spcPct val="95000"/>
              </a:lnSpc>
              <a:spcBef>
                <a:spcPts val="900"/>
              </a:spcBef>
              <a:buFont typeface="Wingdings" panose="05000000000000000000" pitchFamily="2" charset="2"/>
              <a:buChar char="ü"/>
            </a:pPr>
            <a:r>
              <a:rPr lang="en-US" sz="2000" dirty="0" smtClean="0"/>
              <a:t>Diversity within LGBTQ population</a:t>
            </a:r>
            <a:endParaRPr lang="en-US" sz="2000" dirty="0"/>
          </a:p>
          <a:p>
            <a:pPr marL="566738" lvl="2" indent="-342900">
              <a:lnSpc>
                <a:spcPct val="95000"/>
              </a:lnSpc>
              <a:spcBef>
                <a:spcPts val="900"/>
              </a:spcBef>
              <a:buFont typeface="Wingdings" panose="05000000000000000000" pitchFamily="2" charset="2"/>
              <a:buChar char="Ø"/>
            </a:pPr>
            <a:r>
              <a:rPr lang="en-US" sz="2000" dirty="0" smtClean="0"/>
              <a:t>Age / generation</a:t>
            </a:r>
          </a:p>
          <a:p>
            <a:pPr marL="566738" lvl="2" indent="-342900">
              <a:lnSpc>
                <a:spcPct val="95000"/>
              </a:lnSpc>
              <a:spcBef>
                <a:spcPts val="900"/>
              </a:spcBef>
              <a:buFont typeface="Wingdings" panose="05000000000000000000" pitchFamily="2" charset="2"/>
              <a:buChar char="Ø"/>
            </a:pPr>
            <a:r>
              <a:rPr lang="en-US" sz="2000" dirty="0" smtClean="0"/>
              <a:t>Disability / Deafness</a:t>
            </a:r>
          </a:p>
          <a:p>
            <a:pPr marL="566738" lvl="2" indent="-342900">
              <a:lnSpc>
                <a:spcPct val="95000"/>
              </a:lnSpc>
              <a:spcBef>
                <a:spcPts val="900"/>
              </a:spcBef>
              <a:buFont typeface="Wingdings" panose="05000000000000000000" pitchFamily="2" charset="2"/>
              <a:buChar char="Ø"/>
            </a:pPr>
            <a:r>
              <a:rPr lang="en-US" sz="2000" dirty="0" smtClean="0"/>
              <a:t>Socioeconomics / Class / Survivor of trafficking or prostitution</a:t>
            </a:r>
          </a:p>
          <a:p>
            <a:pPr marL="182880" lvl="1" indent="-182880">
              <a:spcBef>
                <a:spcPts val="900"/>
              </a:spcBef>
              <a:buClr>
                <a:srgbClr val="FFFFFF">
                  <a:lumMod val="65000"/>
                </a:srgbClr>
              </a:buClr>
            </a:pPr>
            <a:r>
              <a:rPr lang="en-US" sz="2000" dirty="0">
                <a:solidFill>
                  <a:srgbClr val="4E76A0">
                    <a:lumMod val="75000"/>
                  </a:srgbClr>
                </a:solidFill>
              </a:rPr>
              <a:t>Balancing cultural awareness and sensibilities without stereotyping: demonstrating understanding without making assumptions / judgments.</a:t>
            </a:r>
          </a:p>
          <a:p>
            <a:pPr marL="566738" lvl="2" indent="-342900">
              <a:lnSpc>
                <a:spcPct val="95000"/>
              </a:lnSpc>
              <a:spcBef>
                <a:spcPts val="1200"/>
              </a:spcBef>
              <a:buFont typeface="Wingdings" panose="05000000000000000000" pitchFamily="2" charset="2"/>
              <a:buChar char="Ø"/>
            </a:pPr>
            <a:endParaRPr lang="en-US" sz="2200" dirty="0" smtClean="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127601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532" y="742899"/>
            <a:ext cx="8386693" cy="1123617"/>
          </a:xfrm>
        </p:spPr>
        <p:txBody>
          <a:bodyPr>
            <a:normAutofit/>
          </a:bodyPr>
          <a:lstStyle/>
          <a:p>
            <a:r>
              <a:rPr lang="en-US" sz="3200" b="1" i="1" dirty="0">
                <a:solidFill>
                  <a:srgbClr val="0070C0"/>
                </a:solidFill>
              </a:rPr>
              <a:t>Subpopulations </a:t>
            </a:r>
            <a:r>
              <a:rPr lang="en-US" sz="3200" b="1" i="1" dirty="0" smtClean="0">
                <a:solidFill>
                  <a:srgbClr val="0070C0"/>
                </a:solidFill>
              </a:rPr>
              <a:t>/</a:t>
            </a:r>
            <a:br>
              <a:rPr lang="en-US" sz="3200" b="1" i="1" dirty="0" smtClean="0">
                <a:solidFill>
                  <a:srgbClr val="0070C0"/>
                </a:solidFill>
              </a:rPr>
            </a:br>
            <a:r>
              <a:rPr lang="en-US" sz="3200" b="1" i="1" dirty="0" smtClean="0">
                <a:solidFill>
                  <a:srgbClr val="0070C0"/>
                </a:solidFill>
              </a:rPr>
              <a:t>Cultural </a:t>
            </a:r>
            <a:r>
              <a:rPr lang="en-US" sz="3200" b="1" i="1" dirty="0">
                <a:solidFill>
                  <a:srgbClr val="0070C0"/>
                </a:solidFill>
              </a:rPr>
              <a:t>&amp; Linguistic </a:t>
            </a:r>
            <a:r>
              <a:rPr lang="en-US" sz="3200" b="1" i="1" dirty="0" smtClean="0">
                <a:solidFill>
                  <a:srgbClr val="0070C0"/>
                </a:solidFill>
              </a:rPr>
              <a:t>Competence: </a:t>
            </a:r>
            <a:r>
              <a:rPr lang="en-US" sz="3200" b="1" i="1" dirty="0" smtClean="0">
                <a:solidFill>
                  <a:schemeClr val="tx1"/>
                </a:solidFill>
              </a:rPr>
              <a:t>CLAS Standards</a:t>
            </a:r>
            <a:endParaRPr lang="en-US" sz="3200" b="1" i="1" dirty="0">
              <a:solidFill>
                <a:schemeClr val="tx1"/>
              </a:solidFill>
            </a:endParaRPr>
          </a:p>
        </p:txBody>
      </p:sp>
      <p:sp>
        <p:nvSpPr>
          <p:cNvPr id="2" name="Content Placeholder 1"/>
          <p:cNvSpPr>
            <a:spLocks noGrp="1"/>
          </p:cNvSpPr>
          <p:nvPr>
            <p:ph idx="1"/>
          </p:nvPr>
        </p:nvSpPr>
        <p:spPr>
          <a:xfrm>
            <a:off x="396240" y="1929384"/>
            <a:ext cx="8515985" cy="3983736"/>
          </a:xfrm>
        </p:spPr>
        <p:txBody>
          <a:bodyPr/>
          <a:lstStyle/>
          <a:p>
            <a:pPr marL="182880" lvl="1" indent="-182880">
              <a:spcBef>
                <a:spcPts val="1000"/>
              </a:spcBef>
            </a:pPr>
            <a:r>
              <a:rPr lang="en-US" sz="2050" dirty="0" smtClean="0"/>
              <a:t>CLAS Standards for </a:t>
            </a:r>
            <a:r>
              <a:rPr lang="en-US" sz="2050" b="1" dirty="0" smtClean="0">
                <a:effectLst>
                  <a:outerShdw blurRad="38100" dist="38100" dir="2700000" algn="tl">
                    <a:srgbClr val="000000">
                      <a:alpha val="43137"/>
                    </a:srgbClr>
                  </a:outerShdw>
                </a:effectLst>
              </a:rPr>
              <a:t>C</a:t>
            </a:r>
            <a:r>
              <a:rPr lang="en-US" sz="2050" dirty="0" smtClean="0"/>
              <a:t>ultural and </a:t>
            </a:r>
            <a:r>
              <a:rPr lang="en-US" sz="2050" b="1" dirty="0" smtClean="0">
                <a:effectLst>
                  <a:outerShdw blurRad="38100" dist="38100" dir="2700000" algn="tl">
                    <a:srgbClr val="000000">
                      <a:alpha val="43137"/>
                    </a:srgbClr>
                  </a:outerShdw>
                </a:effectLst>
              </a:rPr>
              <a:t>L</a:t>
            </a:r>
            <a:r>
              <a:rPr lang="en-US" sz="2050" dirty="0" smtClean="0"/>
              <a:t>inguistically </a:t>
            </a:r>
            <a:r>
              <a:rPr lang="en-US" sz="2050" b="1" dirty="0" smtClean="0">
                <a:effectLst>
                  <a:outerShdw blurRad="38100" dist="38100" dir="2700000" algn="tl">
                    <a:srgbClr val="000000">
                      <a:alpha val="43137"/>
                    </a:srgbClr>
                  </a:outerShdw>
                </a:effectLst>
              </a:rPr>
              <a:t>A</a:t>
            </a:r>
            <a:r>
              <a:rPr lang="en-US" sz="2050" dirty="0" smtClean="0"/>
              <a:t>ppropriate </a:t>
            </a:r>
            <a:r>
              <a:rPr lang="en-US" sz="2050" b="1" dirty="0" smtClean="0">
                <a:effectLst>
                  <a:outerShdw blurRad="38100" dist="38100" dir="2700000" algn="tl">
                    <a:srgbClr val="000000">
                      <a:alpha val="43137"/>
                    </a:srgbClr>
                  </a:outerShdw>
                </a:effectLst>
              </a:rPr>
              <a:t>S</a:t>
            </a:r>
            <a:r>
              <a:rPr lang="en-US" sz="2050" dirty="0" smtClean="0"/>
              <a:t>ervices (HHS Office of Minority Health, 2000)</a:t>
            </a:r>
          </a:p>
          <a:p>
            <a:pPr marL="566738" lvl="2" indent="-342900">
              <a:spcBef>
                <a:spcPts val="800"/>
              </a:spcBef>
              <a:buFont typeface="Wingdings" panose="05000000000000000000" pitchFamily="2" charset="2"/>
              <a:buChar char="Ø"/>
            </a:pPr>
            <a:r>
              <a:rPr lang="en-US" sz="2050" dirty="0" smtClean="0"/>
              <a:t>Effective, understandable, respectful, culturally appropriate care</a:t>
            </a:r>
          </a:p>
          <a:p>
            <a:pPr marL="566738" lvl="2" indent="-342900">
              <a:lnSpc>
                <a:spcPct val="95000"/>
              </a:lnSpc>
              <a:spcBef>
                <a:spcPts val="800"/>
              </a:spcBef>
              <a:buFont typeface="Wingdings" panose="05000000000000000000" pitchFamily="2" charset="2"/>
              <a:buChar char="Ø"/>
            </a:pPr>
            <a:r>
              <a:rPr lang="en-US" sz="2050" dirty="0" smtClean="0"/>
              <a:t>Staff diversity that is representative of the community served</a:t>
            </a:r>
          </a:p>
          <a:p>
            <a:pPr marL="566738" lvl="2" indent="-342900">
              <a:lnSpc>
                <a:spcPct val="95000"/>
              </a:lnSpc>
              <a:spcBef>
                <a:spcPts val="800"/>
              </a:spcBef>
              <a:buFont typeface="Wingdings" panose="05000000000000000000" pitchFamily="2" charset="2"/>
              <a:buChar char="Ø"/>
            </a:pPr>
            <a:r>
              <a:rPr lang="en-US" sz="2050" dirty="0" smtClean="0"/>
              <a:t>Training in culturally and linguistically appropriate services</a:t>
            </a:r>
          </a:p>
          <a:p>
            <a:pPr marL="566738" lvl="2" indent="-342900">
              <a:lnSpc>
                <a:spcPct val="95000"/>
              </a:lnSpc>
              <a:spcBef>
                <a:spcPts val="800"/>
              </a:spcBef>
              <a:buFont typeface="Wingdings" panose="05000000000000000000" pitchFamily="2" charset="2"/>
              <a:buChar char="Ø"/>
            </a:pPr>
            <a:r>
              <a:rPr lang="en-US" sz="2050" dirty="0" smtClean="0"/>
              <a:t>Title VI of Civil Rights Act provisions ensuring “meaningful access” for persons with limited English proficiency (LEP)</a:t>
            </a:r>
          </a:p>
          <a:p>
            <a:pPr marL="566738" lvl="2" indent="-342900">
              <a:lnSpc>
                <a:spcPct val="95000"/>
              </a:lnSpc>
              <a:spcBef>
                <a:spcPts val="800"/>
              </a:spcBef>
              <a:buFont typeface="Wingdings" panose="05000000000000000000" pitchFamily="2" charset="2"/>
              <a:buChar char="Ø"/>
            </a:pPr>
            <a:r>
              <a:rPr lang="en-US" sz="2050" dirty="0" smtClean="0"/>
              <a:t>Efforts to ensure that services are appropriate to and meeting the distinctive needs of the community and its subpopulations</a:t>
            </a:r>
          </a:p>
          <a:p>
            <a:pPr marL="182880" lvl="1" indent="-182880">
              <a:spcBef>
                <a:spcPts val="800"/>
              </a:spcBef>
            </a:pPr>
            <a:r>
              <a:rPr lang="en-US" sz="2050" b="1" dirty="0">
                <a:solidFill>
                  <a:schemeClr val="tx1"/>
                </a:solidFill>
              </a:rPr>
              <a:t>Provider comments </a:t>
            </a:r>
            <a:r>
              <a:rPr lang="en-US" sz="2050" dirty="0"/>
              <a:t>on what it means to be “culturally competent” -- and how they demonstrate cultural competence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208554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527" y="655983"/>
            <a:ext cx="7840247" cy="1884460"/>
          </a:xfrm>
        </p:spPr>
        <p:txBody>
          <a:bodyPr>
            <a:normAutofit fontScale="90000"/>
          </a:bodyPr>
          <a:lstStyle/>
          <a:p>
            <a:r>
              <a:rPr lang="en-US" b="1" i="1" dirty="0">
                <a:solidFill>
                  <a:schemeClr val="tx1"/>
                </a:solidFill>
              </a:rPr>
              <a:t>Transitional Housing for Survivors of Domestic and Sexual Violence: </a:t>
            </a:r>
            <a:r>
              <a:rPr lang="en-US" b="1" i="1" dirty="0" smtClean="0">
                <a:solidFill>
                  <a:schemeClr val="tx1"/>
                </a:solidFill>
              </a:rPr>
              <a:t/>
            </a:r>
            <a:br>
              <a:rPr lang="en-US" b="1" i="1" dirty="0" smtClean="0">
                <a:solidFill>
                  <a:schemeClr val="tx1"/>
                </a:solidFill>
              </a:rPr>
            </a:br>
            <a:r>
              <a:rPr lang="en-US" dirty="0" smtClean="0">
                <a:solidFill>
                  <a:schemeClr val="accent1">
                    <a:lumMod val="75000"/>
                  </a:schemeClr>
                </a:solidFill>
              </a:rPr>
              <a:t>A 2014</a:t>
            </a:r>
            <a:r>
              <a:rPr lang="en-US" sz="1100" dirty="0" smtClean="0">
                <a:solidFill>
                  <a:schemeClr val="accent1">
                    <a:lumMod val="75000"/>
                  </a:schemeClr>
                </a:solidFill>
              </a:rPr>
              <a:t> </a:t>
            </a:r>
            <a:r>
              <a:rPr lang="en-US" dirty="0" smtClean="0">
                <a:solidFill>
                  <a:schemeClr val="accent1">
                    <a:lumMod val="75000"/>
                  </a:schemeClr>
                </a:solidFill>
              </a:rPr>
              <a:t>–15 </a:t>
            </a:r>
            <a:r>
              <a:rPr lang="en-US" dirty="0">
                <a:solidFill>
                  <a:schemeClr val="accent1">
                    <a:lumMod val="75000"/>
                  </a:schemeClr>
                </a:solidFill>
              </a:rPr>
              <a:t>Snapshot</a:t>
            </a:r>
            <a:endParaRPr lang="en-US" dirty="0" smtClean="0">
              <a:solidFill>
                <a:schemeClr val="accent1">
                  <a:lumMod val="75000"/>
                </a:schemeClr>
              </a:solidFill>
            </a:endParaRPr>
          </a:p>
        </p:txBody>
      </p:sp>
      <p:sp>
        <p:nvSpPr>
          <p:cNvPr id="9" name="Content Placeholder 2"/>
          <p:cNvSpPr>
            <a:spLocks noGrp="1"/>
          </p:cNvSpPr>
          <p:nvPr>
            <p:ph idx="1"/>
          </p:nvPr>
        </p:nvSpPr>
        <p:spPr>
          <a:xfrm>
            <a:off x="687526" y="2941983"/>
            <a:ext cx="8224699" cy="2782956"/>
          </a:xfrm>
        </p:spPr>
        <p:txBody>
          <a:bodyPr/>
          <a:lstStyle/>
          <a:p>
            <a:pPr marL="0" indent="0">
              <a:buNone/>
            </a:pPr>
            <a:r>
              <a:rPr lang="en-US" b="1" i="1" dirty="0" smtClean="0"/>
              <a:t>Presenter:</a:t>
            </a:r>
          </a:p>
          <a:p>
            <a:pPr marL="182880" indent="0">
              <a:spcAft>
                <a:spcPts val="4800"/>
              </a:spcAft>
              <a:buNone/>
            </a:pPr>
            <a:r>
              <a:rPr lang="en-US" dirty="0" smtClean="0"/>
              <a:t>Fred Berman, </a:t>
            </a:r>
            <a:r>
              <a:rPr lang="en-US" sz="2000" i="1" dirty="0"/>
              <a:t>Senior Associate, </a:t>
            </a:r>
            <a:r>
              <a:rPr lang="en-US" sz="2000" dirty="0"/>
              <a:t>American Institutes for </a:t>
            </a:r>
            <a:r>
              <a:rPr lang="en-US" sz="2000" dirty="0" smtClean="0"/>
              <a:t>Research</a:t>
            </a:r>
            <a:r>
              <a:rPr lang="en-US" sz="800" dirty="0" smtClean="0"/>
              <a:t> </a:t>
            </a:r>
            <a:r>
              <a:rPr lang="en-US" sz="2000" dirty="0" smtClean="0"/>
              <a:t>/ National </a:t>
            </a:r>
            <a:r>
              <a:rPr lang="en-US" sz="2000" dirty="0"/>
              <a:t>Center on Family </a:t>
            </a:r>
            <a:r>
              <a:rPr lang="en-US" sz="2000" dirty="0" smtClean="0"/>
              <a:t>Homelessness</a:t>
            </a:r>
          </a:p>
          <a:p>
            <a:r>
              <a:rPr lang="en-US" sz="1400" dirty="0">
                <a:latin typeface="Calibri" panose="020F0502020204030204" pitchFamily="34" charset="0"/>
                <a:ea typeface="Calibri" panose="020F0502020204030204" pitchFamily="34" charset="0"/>
                <a:cs typeface="Times New Roman" panose="02020603050405020304" pitchFamily="18" charset="0"/>
              </a:rPr>
              <a:t>This project was supported by Grant No. 2012-TA-AX-K003 awarded by the Office on Violence Against Women, U.S. Department of Justice. The opinions, findings, conclusions, and recommendations expressed in this publication are those of the author and do not necessarily reflect the views of the Department of Justice, Office on Violence Against Women</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2</a:t>
            </a:fld>
            <a:endParaRPr dirty="0">
              <a:solidFill>
                <a:srgbClr val="FFFFFF">
                  <a:lumMod val="75000"/>
                </a:srgbClr>
              </a:solidFill>
            </a:endParaRPr>
          </a:p>
        </p:txBody>
      </p:sp>
    </p:spTree>
    <p:extLst>
      <p:ext uri="{BB962C8B-B14F-4D97-AF65-F5344CB8AC3E}">
        <p14:creationId xmlns:p14="http://schemas.microsoft.com/office/powerpoint/2010/main" val="40873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532" y="785935"/>
            <a:ext cx="8386693" cy="1027625"/>
          </a:xfrm>
        </p:spPr>
        <p:txBody>
          <a:bodyPr>
            <a:normAutofit/>
          </a:bodyPr>
          <a:lstStyle/>
          <a:p>
            <a:r>
              <a:rPr lang="en-US" sz="3200" b="1" i="1" dirty="0">
                <a:solidFill>
                  <a:srgbClr val="0070C0"/>
                </a:solidFill>
              </a:rPr>
              <a:t>Subpopulations </a:t>
            </a:r>
            <a:r>
              <a:rPr lang="en-US" sz="3200" b="1" i="1" dirty="0" smtClean="0">
                <a:solidFill>
                  <a:srgbClr val="0070C0"/>
                </a:solidFill>
              </a:rPr>
              <a:t>/ Cultural </a:t>
            </a:r>
            <a:r>
              <a:rPr lang="en-US" sz="3200" b="1" i="1" dirty="0">
                <a:solidFill>
                  <a:srgbClr val="0070C0"/>
                </a:solidFill>
              </a:rPr>
              <a:t>&amp; Linguistic </a:t>
            </a:r>
            <a:r>
              <a:rPr lang="en-US" sz="3200" b="1" i="1" dirty="0" smtClean="0">
                <a:solidFill>
                  <a:srgbClr val="0070C0"/>
                </a:solidFill>
              </a:rPr>
              <a:t>Competence: </a:t>
            </a:r>
            <a:r>
              <a:rPr lang="en-US" sz="3200" b="1" i="1" dirty="0" smtClean="0">
                <a:solidFill>
                  <a:schemeClr val="tx1"/>
                </a:solidFill>
              </a:rPr>
              <a:t>Resources &amp; Provider Comments</a:t>
            </a:r>
            <a:endParaRPr lang="en-US" sz="3200" b="1" i="1" dirty="0">
              <a:solidFill>
                <a:schemeClr val="tx1"/>
              </a:solidFill>
            </a:endParaRPr>
          </a:p>
        </p:txBody>
      </p:sp>
      <p:sp>
        <p:nvSpPr>
          <p:cNvPr id="2" name="Content Placeholder 1"/>
          <p:cNvSpPr>
            <a:spLocks noGrp="1"/>
          </p:cNvSpPr>
          <p:nvPr>
            <p:ph idx="1"/>
          </p:nvPr>
        </p:nvSpPr>
        <p:spPr>
          <a:xfrm>
            <a:off x="525532" y="1903228"/>
            <a:ext cx="8229599" cy="4072269"/>
          </a:xfrm>
        </p:spPr>
        <p:txBody>
          <a:bodyPr/>
          <a:lstStyle/>
          <a:p>
            <a:pPr marL="182880" lvl="1" indent="-182880">
              <a:lnSpc>
                <a:spcPct val="90000"/>
              </a:lnSpc>
              <a:spcBef>
                <a:spcPts val="1000"/>
              </a:spcBef>
            </a:pPr>
            <a:r>
              <a:rPr lang="en-US" sz="2000" dirty="0" smtClean="0"/>
              <a:t>Diverse Constituencies: Extensive annotated resource listings / </a:t>
            </a:r>
            <a:r>
              <a:rPr lang="en-US" sz="2000" b="1" dirty="0" smtClean="0">
                <a:solidFill>
                  <a:schemeClr val="tx1"/>
                </a:solidFill>
              </a:rPr>
              <a:t>Provider Comments </a:t>
            </a:r>
            <a:r>
              <a:rPr lang="en-US" sz="2000" dirty="0" smtClean="0"/>
              <a:t>on the constituencies they serve</a:t>
            </a:r>
            <a:endParaRPr lang="en-US" sz="2000" b="1" dirty="0" smtClean="0">
              <a:effectLst>
                <a:outerShdw blurRad="38100" dist="38100" dir="2700000" algn="tl">
                  <a:srgbClr val="000000">
                    <a:alpha val="43137"/>
                  </a:srgbClr>
                </a:outerShdw>
              </a:effectLst>
            </a:endParaRPr>
          </a:p>
          <a:p>
            <a:pPr marL="566738" lvl="2" indent="-342900">
              <a:spcBef>
                <a:spcPts val="550"/>
              </a:spcBef>
              <a:buFont typeface="Wingdings" panose="05000000000000000000" pitchFamily="2" charset="2"/>
              <a:buChar char="Ø"/>
            </a:pPr>
            <a:r>
              <a:rPr lang="en-US" sz="1800" dirty="0" smtClean="0"/>
              <a:t>Immigrant and diverse populations, in general</a:t>
            </a:r>
          </a:p>
          <a:p>
            <a:pPr marL="566738" lvl="2" indent="-342900">
              <a:spcBef>
                <a:spcPts val="550"/>
              </a:spcBef>
              <a:buFont typeface="Wingdings" panose="05000000000000000000" pitchFamily="2" charset="2"/>
              <a:buChar char="Ø"/>
            </a:pPr>
            <a:r>
              <a:rPr lang="en-US" sz="1800" dirty="0" smtClean="0"/>
              <a:t>African American Survivors</a:t>
            </a:r>
          </a:p>
          <a:p>
            <a:pPr marL="566738" lvl="2" indent="-342900">
              <a:spcBef>
                <a:spcPts val="550"/>
              </a:spcBef>
              <a:buFont typeface="Wingdings" panose="05000000000000000000" pitchFamily="2" charset="2"/>
              <a:buChar char="Ø"/>
            </a:pPr>
            <a:r>
              <a:rPr lang="en-US" sz="1800" dirty="0" smtClean="0"/>
              <a:t>Latina / Hispanic Survivors</a:t>
            </a:r>
          </a:p>
          <a:p>
            <a:pPr marL="566738" lvl="2" indent="-342900">
              <a:spcBef>
                <a:spcPts val="550"/>
              </a:spcBef>
              <a:buFont typeface="Wingdings" panose="05000000000000000000" pitchFamily="2" charset="2"/>
              <a:buChar char="Ø"/>
            </a:pPr>
            <a:r>
              <a:rPr lang="en-US" sz="1800" dirty="0" smtClean="0"/>
              <a:t>Asian American / Pacific Island Survivors</a:t>
            </a:r>
          </a:p>
          <a:p>
            <a:pPr marL="566738" lvl="2" indent="-342900">
              <a:spcBef>
                <a:spcPts val="550"/>
              </a:spcBef>
              <a:buFont typeface="Wingdings" panose="05000000000000000000" pitchFamily="2" charset="2"/>
              <a:buChar char="Ø"/>
            </a:pPr>
            <a:r>
              <a:rPr lang="en-US" sz="1800" dirty="0" smtClean="0"/>
              <a:t>Native American and Alaska Native Survivors</a:t>
            </a:r>
          </a:p>
          <a:p>
            <a:pPr marL="566738" lvl="2" indent="-342900">
              <a:spcBef>
                <a:spcPts val="550"/>
              </a:spcBef>
              <a:buFont typeface="Wingdings" panose="05000000000000000000" pitchFamily="2" charset="2"/>
              <a:buChar char="Ø"/>
            </a:pPr>
            <a:r>
              <a:rPr lang="en-US" sz="1800" dirty="0" smtClean="0"/>
              <a:t>LGBTQ Survivors</a:t>
            </a:r>
          </a:p>
          <a:p>
            <a:pPr marL="566738" lvl="2" indent="-342900">
              <a:spcBef>
                <a:spcPts val="550"/>
              </a:spcBef>
              <a:buFont typeface="Wingdings" panose="05000000000000000000" pitchFamily="2" charset="2"/>
              <a:buChar char="Ø"/>
            </a:pPr>
            <a:r>
              <a:rPr lang="en-US" sz="1800" dirty="0" smtClean="0"/>
              <a:t>Young adult, older adult, and male survivors</a:t>
            </a:r>
          </a:p>
          <a:p>
            <a:pPr marL="566738" lvl="2" indent="-342900">
              <a:spcBef>
                <a:spcPts val="550"/>
              </a:spcBef>
              <a:buFont typeface="Wingdings" panose="05000000000000000000" pitchFamily="2" charset="2"/>
              <a:buChar char="Ø"/>
            </a:pPr>
            <a:r>
              <a:rPr lang="en-US" sz="1800" dirty="0" smtClean="0"/>
              <a:t>Ex-offender survivors</a:t>
            </a:r>
          </a:p>
          <a:p>
            <a:pPr marL="566738" lvl="2" indent="-342900">
              <a:spcBef>
                <a:spcPts val="550"/>
              </a:spcBef>
              <a:buFont typeface="Wingdings" panose="05000000000000000000" pitchFamily="2" charset="2"/>
              <a:buChar char="Ø"/>
            </a:pPr>
            <a:r>
              <a:rPr lang="en-US" sz="1800" dirty="0" smtClean="0"/>
              <a:t>Deaf survivors</a:t>
            </a:r>
          </a:p>
          <a:p>
            <a:pPr marL="566738" lvl="2" indent="-342900">
              <a:spcBef>
                <a:spcPts val="550"/>
              </a:spcBef>
              <a:buFont typeface="Wingdings" panose="05000000000000000000" pitchFamily="2" charset="2"/>
              <a:buChar char="Ø"/>
            </a:pPr>
            <a:r>
              <a:rPr lang="en-US" sz="1800" dirty="0" smtClean="0"/>
              <a:t>Survivors with disabling conditions</a:t>
            </a:r>
          </a:p>
          <a:p>
            <a:pPr marL="566738" lvl="2" indent="-342900">
              <a:buFont typeface="Wingdings" panose="05000000000000000000" pitchFamily="2" charset="2"/>
              <a:buChar char="Ø"/>
            </a:pPr>
            <a:endParaRPr lang="en-US" sz="2000" dirty="0" smtClean="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1163270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532" y="685800"/>
            <a:ext cx="8386693" cy="1112520"/>
          </a:xfrm>
        </p:spPr>
        <p:txBody>
          <a:bodyPr>
            <a:normAutofit/>
          </a:bodyPr>
          <a:lstStyle/>
          <a:p>
            <a:r>
              <a:rPr lang="en-US" sz="3200" b="1" i="1" dirty="0">
                <a:solidFill>
                  <a:srgbClr val="0070C0"/>
                </a:solidFill>
              </a:rPr>
              <a:t>Subpopulations </a:t>
            </a:r>
            <a:r>
              <a:rPr lang="en-US" sz="3200" b="1" i="1" dirty="0" smtClean="0">
                <a:solidFill>
                  <a:srgbClr val="0070C0"/>
                </a:solidFill>
              </a:rPr>
              <a:t>/ Cultural </a:t>
            </a:r>
            <a:r>
              <a:rPr lang="en-US" sz="3200" b="1" i="1" dirty="0">
                <a:solidFill>
                  <a:srgbClr val="0070C0"/>
                </a:solidFill>
              </a:rPr>
              <a:t>&amp; Linguistic </a:t>
            </a:r>
            <a:r>
              <a:rPr lang="en-US" sz="3200" b="1" i="1" dirty="0" smtClean="0">
                <a:solidFill>
                  <a:srgbClr val="0070C0"/>
                </a:solidFill>
              </a:rPr>
              <a:t>Competence:</a:t>
            </a:r>
            <a:br>
              <a:rPr lang="en-US" sz="3200" b="1" i="1" dirty="0" smtClean="0">
                <a:solidFill>
                  <a:srgbClr val="0070C0"/>
                </a:solidFill>
              </a:rPr>
            </a:br>
            <a:r>
              <a:rPr lang="en-US" sz="3200" b="1" i="1" dirty="0" smtClean="0">
                <a:solidFill>
                  <a:schemeClr val="tx1"/>
                </a:solidFill>
              </a:rPr>
              <a:t>Federal Non-Discrimination Requirements</a:t>
            </a:r>
            <a:endParaRPr lang="en-US" sz="3200" b="1" i="1" dirty="0">
              <a:solidFill>
                <a:schemeClr val="tx1"/>
              </a:solidFill>
            </a:endParaRPr>
          </a:p>
        </p:txBody>
      </p:sp>
      <p:sp>
        <p:nvSpPr>
          <p:cNvPr id="2" name="Content Placeholder 1"/>
          <p:cNvSpPr>
            <a:spLocks noGrp="1"/>
          </p:cNvSpPr>
          <p:nvPr>
            <p:ph idx="1"/>
          </p:nvPr>
        </p:nvSpPr>
        <p:spPr>
          <a:xfrm>
            <a:off x="623068" y="2057931"/>
            <a:ext cx="7947908" cy="3696693"/>
          </a:xfrm>
        </p:spPr>
        <p:txBody>
          <a:bodyPr/>
          <a:lstStyle/>
          <a:p>
            <a:pPr marL="182880" lvl="1" indent="-182880">
              <a:spcBef>
                <a:spcPts val="1200"/>
              </a:spcBef>
            </a:pPr>
            <a:r>
              <a:rPr lang="en-US" sz="2200" dirty="0" smtClean="0"/>
              <a:t>Non-Discrimination / Requirements for “</a:t>
            </a:r>
            <a:r>
              <a:rPr lang="en-US" sz="2200" b="1" i="1" dirty="0" smtClean="0"/>
              <a:t>Reasonable Accommodation</a:t>
            </a:r>
            <a:r>
              <a:rPr lang="en-US" sz="2200" dirty="0" smtClean="0"/>
              <a:t>” and “</a:t>
            </a:r>
            <a:r>
              <a:rPr lang="en-US" sz="2200" b="1" i="1" dirty="0" smtClean="0"/>
              <a:t>Reasonable Modification of Policies and Procedures</a:t>
            </a:r>
            <a:r>
              <a:rPr lang="en-US" sz="2200" dirty="0" smtClean="0"/>
              <a:t>”</a:t>
            </a:r>
          </a:p>
          <a:p>
            <a:pPr marL="566738" lvl="2" indent="-342900">
              <a:spcBef>
                <a:spcPts val="400"/>
              </a:spcBef>
              <a:buFont typeface="Wingdings" panose="05000000000000000000" pitchFamily="2" charset="2"/>
              <a:buChar char="Ø"/>
            </a:pPr>
            <a:r>
              <a:rPr lang="en-US" sz="2200" dirty="0" smtClean="0"/>
              <a:t>Civil Rights Compliance section of OVW TH Grant Solicitation Companion Guide</a:t>
            </a:r>
          </a:p>
          <a:p>
            <a:pPr marL="566738" lvl="2" indent="-342900">
              <a:spcBef>
                <a:spcPts val="400"/>
              </a:spcBef>
              <a:buFont typeface="Wingdings" panose="05000000000000000000" pitchFamily="2" charset="2"/>
              <a:buChar char="Ø"/>
            </a:pPr>
            <a:r>
              <a:rPr lang="en-US" sz="2200" dirty="0" smtClean="0"/>
              <a:t>Section 504 / Americans with Disabilities Act</a:t>
            </a:r>
          </a:p>
          <a:p>
            <a:pPr marL="566738" lvl="2" indent="-342900">
              <a:spcBef>
                <a:spcPts val="400"/>
              </a:spcBef>
              <a:buFont typeface="Wingdings" panose="05000000000000000000" pitchFamily="2" charset="2"/>
              <a:buChar char="Ø"/>
            </a:pPr>
            <a:r>
              <a:rPr lang="en-US" sz="2200" dirty="0" smtClean="0"/>
              <a:t>Fair Housing </a:t>
            </a:r>
          </a:p>
          <a:p>
            <a:pPr marL="566738" lvl="2" indent="-342900">
              <a:spcBef>
                <a:spcPts val="400"/>
              </a:spcBef>
              <a:buFont typeface="Wingdings" panose="05000000000000000000" pitchFamily="2" charset="2"/>
              <a:buChar char="Ø"/>
            </a:pPr>
            <a:r>
              <a:rPr lang="en-US" sz="2200" dirty="0" smtClean="0"/>
              <a:t>Concept of “</a:t>
            </a:r>
            <a:r>
              <a:rPr lang="en-US" sz="2200" b="1" i="1" dirty="0" smtClean="0"/>
              <a:t>disparate impact</a:t>
            </a:r>
            <a:r>
              <a:rPr lang="en-US" sz="2200" dirty="0" smtClean="0"/>
              <a:t>” </a:t>
            </a:r>
          </a:p>
          <a:p>
            <a:pPr marL="566738" lvl="2" indent="-342900">
              <a:spcBef>
                <a:spcPts val="400"/>
              </a:spcBef>
              <a:buFont typeface="Wingdings" panose="05000000000000000000" pitchFamily="2" charset="2"/>
              <a:buChar char="Ø"/>
            </a:pPr>
            <a:r>
              <a:rPr lang="en-US" sz="2200" dirty="0" smtClean="0"/>
              <a:t>Implications for survivors with mental and behavioral health-related conditions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642864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532" y="803363"/>
            <a:ext cx="8386693" cy="954985"/>
          </a:xfrm>
        </p:spPr>
        <p:txBody>
          <a:bodyPr>
            <a:normAutofit/>
          </a:bodyPr>
          <a:lstStyle/>
          <a:p>
            <a:pPr>
              <a:lnSpc>
                <a:spcPct val="95000"/>
              </a:lnSpc>
            </a:pPr>
            <a:r>
              <a:rPr lang="en-US" sz="3200" b="1" i="1" dirty="0">
                <a:solidFill>
                  <a:srgbClr val="0070C0"/>
                </a:solidFill>
              </a:rPr>
              <a:t>Subpopulations </a:t>
            </a:r>
            <a:r>
              <a:rPr lang="en-US" sz="3200" b="1" i="1" dirty="0" smtClean="0">
                <a:solidFill>
                  <a:srgbClr val="0070C0"/>
                </a:solidFill>
              </a:rPr>
              <a:t>/ Cultural </a:t>
            </a:r>
            <a:r>
              <a:rPr lang="en-US" sz="3200" b="1" i="1" dirty="0">
                <a:solidFill>
                  <a:srgbClr val="0070C0"/>
                </a:solidFill>
              </a:rPr>
              <a:t>&amp; Linguistic </a:t>
            </a:r>
            <a:r>
              <a:rPr lang="en-US" sz="3200" b="1" i="1" dirty="0" smtClean="0">
                <a:solidFill>
                  <a:srgbClr val="0070C0"/>
                </a:solidFill>
              </a:rPr>
              <a:t>Competence: </a:t>
            </a:r>
            <a:br>
              <a:rPr lang="en-US" sz="3200" b="1" i="1" dirty="0" smtClean="0">
                <a:solidFill>
                  <a:srgbClr val="0070C0"/>
                </a:solidFill>
              </a:rPr>
            </a:br>
            <a:r>
              <a:rPr lang="en-US" sz="3200" b="1" i="1" dirty="0" smtClean="0">
                <a:solidFill>
                  <a:schemeClr val="tx1"/>
                </a:solidFill>
              </a:rPr>
              <a:t>Serving Survivors with Disabilities</a:t>
            </a:r>
            <a:endParaRPr lang="en-US" sz="3200" b="1" i="1" dirty="0">
              <a:solidFill>
                <a:schemeClr val="tx1"/>
              </a:solidFill>
            </a:endParaRPr>
          </a:p>
        </p:txBody>
      </p:sp>
      <p:sp>
        <p:nvSpPr>
          <p:cNvPr id="2" name="Content Placeholder 1"/>
          <p:cNvSpPr>
            <a:spLocks noGrp="1"/>
          </p:cNvSpPr>
          <p:nvPr>
            <p:ph idx="1"/>
          </p:nvPr>
        </p:nvSpPr>
        <p:spPr>
          <a:xfrm>
            <a:off x="522854" y="1923819"/>
            <a:ext cx="8389371" cy="3940534"/>
          </a:xfrm>
        </p:spPr>
        <p:txBody>
          <a:bodyPr/>
          <a:lstStyle/>
          <a:p>
            <a:pPr marL="182880" lvl="1" indent="-182880">
              <a:lnSpc>
                <a:spcPct val="95000"/>
              </a:lnSpc>
              <a:spcBef>
                <a:spcPts val="1200"/>
              </a:spcBef>
            </a:pPr>
            <a:r>
              <a:rPr lang="en-US" sz="2100" b="1" dirty="0" smtClean="0"/>
              <a:t>Serving survivors with behavioral health-related conditions</a:t>
            </a:r>
          </a:p>
          <a:p>
            <a:pPr marL="566738" lvl="2" indent="-342900">
              <a:lnSpc>
                <a:spcPct val="95000"/>
              </a:lnSpc>
              <a:spcBef>
                <a:spcPts val="400"/>
              </a:spcBef>
              <a:buFont typeface="Wingdings" panose="05000000000000000000" pitchFamily="2" charset="2"/>
              <a:buChar char="Ø"/>
            </a:pPr>
            <a:r>
              <a:rPr lang="en-US" sz="2050" dirty="0" smtClean="0"/>
              <a:t>Traumatic Brain Injury (TBI)</a:t>
            </a:r>
          </a:p>
          <a:p>
            <a:pPr marL="566738" lvl="2" indent="-342900">
              <a:lnSpc>
                <a:spcPct val="95000"/>
              </a:lnSpc>
              <a:spcBef>
                <a:spcPts val="400"/>
              </a:spcBef>
              <a:buFont typeface="Wingdings" panose="05000000000000000000" pitchFamily="2" charset="2"/>
              <a:buChar char="Ø"/>
            </a:pPr>
            <a:r>
              <a:rPr lang="en-US" sz="2050" dirty="0" smtClean="0"/>
              <a:t>Strangulation</a:t>
            </a:r>
          </a:p>
          <a:p>
            <a:pPr marL="566738" lvl="2" indent="-342900">
              <a:lnSpc>
                <a:spcPct val="95000"/>
              </a:lnSpc>
              <a:spcBef>
                <a:spcPts val="400"/>
              </a:spcBef>
              <a:buFont typeface="Wingdings" panose="05000000000000000000" pitchFamily="2" charset="2"/>
              <a:buChar char="Ø"/>
            </a:pPr>
            <a:r>
              <a:rPr lang="en-US" sz="2050" dirty="0" smtClean="0"/>
              <a:t>How trauma / complex trauma can affect participant engagement</a:t>
            </a:r>
          </a:p>
          <a:p>
            <a:pPr marL="566738" lvl="2" indent="-342900">
              <a:lnSpc>
                <a:spcPct val="95000"/>
              </a:lnSpc>
              <a:spcBef>
                <a:spcPts val="400"/>
              </a:spcBef>
              <a:buFont typeface="Wingdings" panose="05000000000000000000" pitchFamily="2" charset="2"/>
              <a:buChar char="Ø"/>
            </a:pPr>
            <a:r>
              <a:rPr lang="en-US" sz="2050" dirty="0" smtClean="0"/>
              <a:t>Serving survivors with mental health / substance use issues</a:t>
            </a:r>
            <a:endParaRPr lang="en-US" sz="2050" dirty="0"/>
          </a:p>
          <a:p>
            <a:pPr marL="182880" lvl="1" indent="-182880">
              <a:lnSpc>
                <a:spcPct val="95000"/>
              </a:lnSpc>
              <a:spcBef>
                <a:spcPts val="1200"/>
              </a:spcBef>
            </a:pPr>
            <a:r>
              <a:rPr lang="en-US" sz="2050" dirty="0" smtClean="0"/>
              <a:t>OVW-funded collaborations to build </a:t>
            </a:r>
            <a:r>
              <a:rPr lang="en-US" sz="2050" dirty="0"/>
              <a:t>victim services </a:t>
            </a:r>
            <a:r>
              <a:rPr lang="en-US" sz="2050" dirty="0" smtClean="0"/>
              <a:t>providers’ capacity to serve survivors with disabilities and disability providers’ capacity to serve clients who have experienced domestic and sexual violence.</a:t>
            </a:r>
          </a:p>
          <a:p>
            <a:pPr marL="182880" lvl="1" indent="-182880">
              <a:lnSpc>
                <a:spcPct val="95000"/>
              </a:lnSpc>
              <a:spcBef>
                <a:spcPts val="1200"/>
              </a:spcBef>
            </a:pPr>
            <a:r>
              <a:rPr lang="en-US" sz="2050" b="1" dirty="0" smtClean="0">
                <a:solidFill>
                  <a:schemeClr val="tx1"/>
                </a:solidFill>
              </a:rPr>
              <a:t>Provider comments </a:t>
            </a:r>
            <a:r>
              <a:rPr lang="en-US" sz="2050" dirty="0" smtClean="0"/>
              <a:t>on serving survivors with disabilities </a:t>
            </a:r>
          </a:p>
          <a:p>
            <a:pPr marL="182880" lvl="1" indent="-182880">
              <a:lnSpc>
                <a:spcPct val="95000"/>
              </a:lnSpc>
              <a:spcBef>
                <a:spcPts val="1200"/>
              </a:spcBef>
            </a:pPr>
            <a:r>
              <a:rPr lang="en-US" sz="2050" b="1" dirty="0" smtClean="0">
                <a:solidFill>
                  <a:schemeClr val="tx1"/>
                </a:solidFill>
              </a:rPr>
              <a:t>Provider comments </a:t>
            </a:r>
            <a:r>
              <a:rPr lang="en-US" sz="2050" dirty="0" smtClean="0"/>
              <a:t>on serving survivors with behavioral health conditions</a:t>
            </a:r>
            <a:endParaRPr lang="en-US" sz="2050" dirty="0"/>
          </a:p>
        </p:txBody>
      </p:sp>
      <p:sp>
        <p:nvSpPr>
          <p:cNvPr id="4" name="Slide Number Placeholder 3"/>
          <p:cNvSpPr>
            <a:spLocks noGrp="1"/>
          </p:cNvSpPr>
          <p:nvPr>
            <p:ph type="sldNum" sz="quarter" idx="10"/>
          </p:nvPr>
        </p:nvSpPr>
        <p:spPr>
          <a:xfrm>
            <a:off x="8771161" y="6507316"/>
            <a:ext cx="141064" cy="146194"/>
          </a:xfrm>
        </p:spPr>
        <p:txBody>
          <a:bodyPr/>
          <a:lstStyle/>
          <a:p>
            <a:pPr algn="r">
              <a:lnSpc>
                <a:spcPct val="95000"/>
              </a:lnSpc>
            </a:pPr>
            <a:fld id="{F3477EC8-074D-41C4-94AE-E9EA7CEEA348}" type="slidenum">
              <a:rPr lang="en-US" smtClean="0"/>
              <a:pPr algn="r">
                <a:lnSpc>
                  <a:spcPct val="95000"/>
                </a:lnSpc>
              </a:pPr>
              <a:t>22</a:t>
            </a:fld>
            <a:endParaRPr lang="en-US" dirty="0"/>
          </a:p>
        </p:txBody>
      </p:sp>
    </p:spTree>
    <p:extLst>
      <p:ext uri="{BB962C8B-B14F-4D97-AF65-F5344CB8AC3E}">
        <p14:creationId xmlns:p14="http://schemas.microsoft.com/office/powerpoint/2010/main" val="2334097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304" y="331305"/>
            <a:ext cx="8580921" cy="1457738"/>
          </a:xfrm>
        </p:spPr>
        <p:txBody>
          <a:bodyPr>
            <a:noAutofit/>
          </a:bodyPr>
          <a:lstStyle/>
          <a:p>
            <a:r>
              <a:rPr lang="en-US" sz="3200" b="1" i="1" dirty="0" smtClean="0">
                <a:solidFill>
                  <a:srgbClr val="C00000"/>
                </a:solidFill>
              </a:rPr>
              <a:t>Chapter 8: </a:t>
            </a:r>
            <a:r>
              <a:rPr lang="en-US" sz="3200" b="1" i="1" dirty="0" smtClean="0">
                <a:solidFill>
                  <a:srgbClr val="0070C0"/>
                </a:solidFill>
              </a:rPr>
              <a:t>OVW Constituencies:</a:t>
            </a:r>
            <a:br>
              <a:rPr lang="en-US" sz="3200" b="1" i="1" dirty="0" smtClean="0">
                <a:solidFill>
                  <a:srgbClr val="0070C0"/>
                </a:solidFill>
              </a:rPr>
            </a:br>
            <a:r>
              <a:rPr lang="en-US" sz="3200" b="1" i="1" dirty="0" smtClean="0">
                <a:solidFill>
                  <a:srgbClr val="0070C0"/>
                </a:solidFill>
              </a:rPr>
              <a:t>Survivors of Domestic </a:t>
            </a:r>
            <a:r>
              <a:rPr lang="en-US" sz="3200" b="1" i="1" dirty="0">
                <a:solidFill>
                  <a:srgbClr val="0070C0"/>
                </a:solidFill>
              </a:rPr>
              <a:t>&amp; Dating </a:t>
            </a:r>
            <a:r>
              <a:rPr lang="en-US" sz="3200" b="1" i="1" dirty="0" smtClean="0">
                <a:solidFill>
                  <a:srgbClr val="0070C0"/>
                </a:solidFill>
              </a:rPr>
              <a:t>Violence,</a:t>
            </a:r>
            <a:br>
              <a:rPr lang="en-US" sz="3200" b="1" i="1" dirty="0" smtClean="0">
                <a:solidFill>
                  <a:srgbClr val="0070C0"/>
                </a:solidFill>
              </a:rPr>
            </a:br>
            <a:r>
              <a:rPr lang="en-US" sz="3200" b="1" i="1" dirty="0" smtClean="0">
                <a:solidFill>
                  <a:srgbClr val="0070C0"/>
                </a:solidFill>
              </a:rPr>
              <a:t>Sexual </a:t>
            </a:r>
            <a:r>
              <a:rPr lang="en-US" sz="3200" b="1" i="1" dirty="0">
                <a:solidFill>
                  <a:srgbClr val="0070C0"/>
                </a:solidFill>
              </a:rPr>
              <a:t>Assault</a:t>
            </a:r>
            <a:r>
              <a:rPr lang="en-US" sz="3200" b="1" i="1" dirty="0" smtClean="0">
                <a:solidFill>
                  <a:srgbClr val="0070C0"/>
                </a:solidFill>
              </a:rPr>
              <a:t>, Stalking</a:t>
            </a:r>
            <a:r>
              <a:rPr lang="en-US" sz="3200" b="1" i="1" dirty="0">
                <a:solidFill>
                  <a:srgbClr val="0070C0"/>
                </a:solidFill>
              </a:rPr>
              <a:t>, </a:t>
            </a:r>
            <a:r>
              <a:rPr lang="en-US" sz="3200" b="1" i="1" dirty="0" smtClean="0">
                <a:solidFill>
                  <a:srgbClr val="0070C0"/>
                </a:solidFill>
              </a:rPr>
              <a:t>Trafficking</a:t>
            </a:r>
            <a:endParaRPr lang="en-US" sz="3200" b="1" i="1" dirty="0">
              <a:solidFill>
                <a:srgbClr val="0070C0"/>
              </a:solidFill>
            </a:endParaRPr>
          </a:p>
        </p:txBody>
      </p:sp>
      <p:sp>
        <p:nvSpPr>
          <p:cNvPr id="2" name="Content Placeholder 1" hidden="1"/>
          <p:cNvSpPr>
            <a:spLocks noGrp="1"/>
          </p:cNvSpPr>
          <p:nvPr>
            <p:ph idx="1"/>
          </p:nvPr>
        </p:nvSpPr>
        <p:spPr/>
        <p:txBody>
          <a:bodyPr/>
          <a:lstStyle/>
          <a:p>
            <a:endParaRPr lang="en-US"/>
          </a:p>
        </p:txBody>
      </p:sp>
      <p:pic>
        <p:nvPicPr>
          <p:cNvPr id="7" name="Content Placeholder 5" descr="Decorative image"/>
          <p:cNvPicPr>
            <a:picLocks noChangeAspect="1"/>
          </p:cNvPicPr>
          <p:nvPr/>
        </p:nvPicPr>
        <p:blipFill rotWithShape="1">
          <a:blip r:embed="rId3">
            <a:duotone>
              <a:prstClr val="black"/>
              <a:srgbClr val="002060">
                <a:tint val="45000"/>
                <a:satMod val="400000"/>
              </a:srgbClr>
            </a:duotone>
            <a:extLst>
              <a:ext uri="{28A0092B-C50C-407E-A947-70E740481C1C}">
                <a14:useLocalDpi xmlns:a14="http://schemas.microsoft.com/office/drawing/2010/main" val="0"/>
              </a:ext>
            </a:extLst>
          </a:blip>
          <a:srcRect t="31391"/>
          <a:stretch/>
        </p:blipFill>
        <p:spPr bwMode="gray">
          <a:xfrm>
            <a:off x="-7160" y="1789043"/>
            <a:ext cx="9249772" cy="4230757"/>
          </a:xfrm>
          <a:prstGeom prst="rect">
            <a:avLst/>
          </a:prstGeom>
          <a:noFill/>
          <a:ln w="9525">
            <a:noFill/>
            <a:miter lim="800000"/>
            <a:headEnd/>
            <a:tailEnd/>
          </a:ln>
          <a:effectLst>
            <a:outerShdw blurRad="50800" dist="50800" dir="5400000" algn="ctr" rotWithShape="0">
              <a:schemeClr val="accent6">
                <a:lumMod val="60000"/>
                <a:lumOff val="40000"/>
                <a:alpha val="30000"/>
              </a:schemeClr>
            </a:outerShdw>
          </a:effectLst>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23</a:t>
            </a:fld>
            <a:endParaRPr lang="en-US" dirty="0"/>
          </a:p>
        </p:txBody>
      </p:sp>
    </p:spTree>
    <p:extLst>
      <p:ext uri="{BB962C8B-B14F-4D97-AF65-F5344CB8AC3E}">
        <p14:creationId xmlns:p14="http://schemas.microsoft.com/office/powerpoint/2010/main" val="2138827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893" y="624839"/>
            <a:ext cx="8439785" cy="1149627"/>
          </a:xfrm>
        </p:spPr>
        <p:txBody>
          <a:bodyPr>
            <a:normAutofit/>
          </a:bodyPr>
          <a:lstStyle/>
          <a:p>
            <a:r>
              <a:rPr lang="en-US" sz="3200" b="1" i="1" dirty="0">
                <a:solidFill>
                  <a:srgbClr val="0070C0"/>
                </a:solidFill>
              </a:rPr>
              <a:t>OVW </a:t>
            </a:r>
            <a:r>
              <a:rPr lang="en-US" sz="3200" b="1" i="1" dirty="0" smtClean="0">
                <a:solidFill>
                  <a:srgbClr val="0070C0"/>
                </a:solidFill>
              </a:rPr>
              <a:t>Constituencies: </a:t>
            </a:r>
            <a:r>
              <a:rPr lang="en-US" sz="3200" b="1" i="1" dirty="0" smtClean="0">
                <a:solidFill>
                  <a:schemeClr val="tx1"/>
                </a:solidFill>
              </a:rPr>
              <a:t>Overview</a:t>
            </a:r>
            <a:endParaRPr lang="en-US" sz="3200" b="1" i="1" dirty="0">
              <a:solidFill>
                <a:schemeClr val="tx1"/>
              </a:solidFill>
            </a:endParaRPr>
          </a:p>
        </p:txBody>
      </p:sp>
      <p:sp>
        <p:nvSpPr>
          <p:cNvPr id="2" name="Content Placeholder 1"/>
          <p:cNvSpPr>
            <a:spLocks noGrp="1"/>
          </p:cNvSpPr>
          <p:nvPr>
            <p:ph idx="1"/>
          </p:nvPr>
        </p:nvSpPr>
        <p:spPr>
          <a:xfrm>
            <a:off x="365760" y="1938528"/>
            <a:ext cx="8644128" cy="3959352"/>
          </a:xfrm>
        </p:spPr>
        <p:txBody>
          <a:bodyPr/>
          <a:lstStyle/>
          <a:p>
            <a:pPr marL="182880" lvl="1" indent="-182880"/>
            <a:r>
              <a:rPr lang="en-US" sz="2100" dirty="0" smtClean="0"/>
              <a:t>TH grant applicants are not required to serve all constituencies; specify in the grant application which constituencies they will serve</a:t>
            </a:r>
          </a:p>
          <a:p>
            <a:pPr marL="182880" lvl="1" indent="-182880">
              <a:spcBef>
                <a:spcPts val="1200"/>
              </a:spcBef>
            </a:pPr>
            <a:r>
              <a:rPr lang="en-US" sz="2100" b="1" dirty="0" smtClean="0">
                <a:solidFill>
                  <a:schemeClr val="tx1"/>
                </a:solidFill>
              </a:rPr>
              <a:t>Provider comments</a:t>
            </a:r>
            <a:r>
              <a:rPr lang="en-US" sz="2100" dirty="0" smtClean="0">
                <a:solidFill>
                  <a:schemeClr val="tx1"/>
                </a:solidFill>
              </a:rPr>
              <a:t>: </a:t>
            </a:r>
            <a:r>
              <a:rPr lang="en-US" sz="2100" dirty="0" smtClean="0"/>
              <a:t>mostly address IPV; most </a:t>
            </a:r>
            <a:r>
              <a:rPr lang="en-US" sz="2100" b="1" i="1" dirty="0" smtClean="0"/>
              <a:t>program participants </a:t>
            </a:r>
            <a:r>
              <a:rPr lang="en-US" sz="2100" dirty="0" smtClean="0"/>
              <a:t>who were stalked, sexually assaulted are in program because of IPV</a:t>
            </a:r>
          </a:p>
          <a:p>
            <a:pPr marL="182880" lvl="1" indent="-182880">
              <a:spcBef>
                <a:spcPts val="1200"/>
              </a:spcBef>
            </a:pPr>
            <a:r>
              <a:rPr lang="en-US" sz="2100" dirty="0" smtClean="0"/>
              <a:t>VAWA MEI data about FY 2013-14 TH program participants: </a:t>
            </a:r>
          </a:p>
          <a:p>
            <a:pPr marL="640080" lvl="1" indent="-342900">
              <a:spcBef>
                <a:spcPts val="0"/>
              </a:spcBef>
              <a:buFont typeface="Wingdings" panose="05000000000000000000" pitchFamily="2" charset="2"/>
              <a:buChar char="Ø"/>
            </a:pPr>
            <a:r>
              <a:rPr lang="en-US" sz="2000" dirty="0" smtClean="0"/>
              <a:t>upwards of 85% of cases, perpetrator was an intimate/dating partner</a:t>
            </a:r>
          </a:p>
          <a:p>
            <a:pPr marL="640080" lvl="1" indent="-342900">
              <a:spcBef>
                <a:spcPts val="0"/>
              </a:spcBef>
              <a:buFont typeface="Wingdings" panose="05000000000000000000" pitchFamily="2" charset="2"/>
              <a:buChar char="Ø"/>
            </a:pPr>
            <a:r>
              <a:rPr lang="en-US" sz="2000" dirty="0" smtClean="0"/>
              <a:t>under 10% of cases, perpetrator was other than intimate/dating partner</a:t>
            </a:r>
          </a:p>
          <a:p>
            <a:pPr marL="182880" lvl="1" indent="-182880">
              <a:spcBef>
                <a:spcPts val="1200"/>
              </a:spcBef>
            </a:pPr>
            <a:r>
              <a:rPr lang="en-US" sz="2100" dirty="0" smtClean="0"/>
              <a:t>2011 </a:t>
            </a:r>
            <a:r>
              <a:rPr lang="en-US" sz="2100" dirty="0"/>
              <a:t>National Intimate Partner and Sexual Violence Report: </a:t>
            </a:r>
            <a:r>
              <a:rPr lang="en-US" sz="2100" dirty="0" smtClean="0"/>
              <a:t>Of female victims </a:t>
            </a:r>
            <a:r>
              <a:rPr lang="en-US" sz="2100" dirty="0"/>
              <a:t>of rape </a:t>
            </a:r>
            <a:r>
              <a:rPr lang="en-US" sz="2100" dirty="0" smtClean="0"/>
              <a:t>or other </a:t>
            </a:r>
            <a:r>
              <a:rPr lang="en-US" sz="2100" dirty="0"/>
              <a:t>sexual </a:t>
            </a:r>
            <a:r>
              <a:rPr lang="en-US" sz="2100" dirty="0" smtClean="0"/>
              <a:t>violence (lifetime), the perpetrator was</a:t>
            </a:r>
          </a:p>
          <a:p>
            <a:pPr marL="640080" lvl="1" indent="-342900">
              <a:spcBef>
                <a:spcPts val="0"/>
              </a:spcBef>
              <a:buFont typeface="Wingdings" panose="05000000000000000000" pitchFamily="2" charset="2"/>
              <a:buChar char="Ø"/>
            </a:pPr>
            <a:r>
              <a:rPr lang="en-US" sz="2100" dirty="0" smtClean="0"/>
              <a:t>an </a:t>
            </a:r>
            <a:r>
              <a:rPr lang="en-US" sz="2100" b="1" i="1" dirty="0"/>
              <a:t>intimate partner </a:t>
            </a:r>
            <a:r>
              <a:rPr lang="en-US" sz="2100" dirty="0"/>
              <a:t>in 45.4% </a:t>
            </a:r>
            <a:r>
              <a:rPr lang="en-US" sz="2100" dirty="0" smtClean="0"/>
              <a:t>(rape) and 36.0% (OSV) </a:t>
            </a:r>
            <a:r>
              <a:rPr lang="en-US" sz="2100" dirty="0"/>
              <a:t>of cases</a:t>
            </a:r>
            <a:r>
              <a:rPr lang="en-US" sz="2100" dirty="0" smtClean="0"/>
              <a:t>;</a:t>
            </a:r>
          </a:p>
          <a:p>
            <a:pPr marL="640080" lvl="1" indent="-342900">
              <a:spcBef>
                <a:spcPts val="0"/>
              </a:spcBef>
              <a:buFont typeface="Wingdings" panose="05000000000000000000" pitchFamily="2" charset="2"/>
              <a:buChar char="Ø"/>
            </a:pPr>
            <a:r>
              <a:rPr lang="en-US" sz="2100" dirty="0" smtClean="0"/>
              <a:t>an </a:t>
            </a:r>
            <a:r>
              <a:rPr lang="en-US" sz="2100" b="1" i="1" dirty="0" smtClean="0"/>
              <a:t>acquaintance</a:t>
            </a:r>
            <a:r>
              <a:rPr lang="en-US" sz="2100" dirty="0" smtClean="0"/>
              <a:t> </a:t>
            </a:r>
            <a:r>
              <a:rPr lang="en-US" sz="2100" dirty="0"/>
              <a:t>in 46.7% </a:t>
            </a:r>
            <a:r>
              <a:rPr lang="en-US" sz="2100" dirty="0" smtClean="0"/>
              <a:t>(rape) and 43.4% (OSV) </a:t>
            </a:r>
            <a:r>
              <a:rPr lang="en-US" sz="2100" dirty="0"/>
              <a:t>of </a:t>
            </a:r>
            <a:r>
              <a:rPr lang="en-US" sz="2100" dirty="0" smtClean="0"/>
              <a:t>cases.</a:t>
            </a:r>
            <a:endParaRPr lang="en-US" sz="21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299093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893" y="670559"/>
            <a:ext cx="8439785" cy="1103907"/>
          </a:xfrm>
        </p:spPr>
        <p:txBody>
          <a:bodyPr>
            <a:normAutofit/>
          </a:bodyPr>
          <a:lstStyle/>
          <a:p>
            <a:r>
              <a:rPr lang="en-US" sz="3200" b="1" i="1" dirty="0">
                <a:solidFill>
                  <a:srgbClr val="0070C0"/>
                </a:solidFill>
              </a:rPr>
              <a:t>OVW </a:t>
            </a:r>
            <a:r>
              <a:rPr lang="en-US" sz="3200" b="1" i="1" dirty="0" smtClean="0">
                <a:solidFill>
                  <a:srgbClr val="0070C0"/>
                </a:solidFill>
              </a:rPr>
              <a:t>Constituencies: </a:t>
            </a:r>
            <a:br>
              <a:rPr lang="en-US" sz="3200" b="1" i="1" dirty="0" smtClean="0">
                <a:solidFill>
                  <a:srgbClr val="0070C0"/>
                </a:solidFill>
              </a:rPr>
            </a:br>
            <a:r>
              <a:rPr lang="en-US" sz="3200" b="1" i="1" dirty="0" smtClean="0">
                <a:solidFill>
                  <a:schemeClr val="tx1"/>
                </a:solidFill>
              </a:rPr>
              <a:t>What about Sexual Assault Survivors?</a:t>
            </a:r>
            <a:endParaRPr lang="en-US" sz="3200" b="1" i="1" dirty="0">
              <a:solidFill>
                <a:schemeClr val="tx1"/>
              </a:solidFill>
            </a:endParaRPr>
          </a:p>
        </p:txBody>
      </p:sp>
      <p:sp>
        <p:nvSpPr>
          <p:cNvPr id="2" name="Content Placeholder 1"/>
          <p:cNvSpPr>
            <a:spLocks noGrp="1"/>
          </p:cNvSpPr>
          <p:nvPr>
            <p:ph idx="1"/>
          </p:nvPr>
        </p:nvSpPr>
        <p:spPr>
          <a:xfrm>
            <a:off x="365760" y="1908313"/>
            <a:ext cx="8546465" cy="4020047"/>
          </a:xfrm>
        </p:spPr>
        <p:txBody>
          <a:bodyPr/>
          <a:lstStyle/>
          <a:p>
            <a:pPr marL="182880" lvl="1" indent="-182880">
              <a:lnSpc>
                <a:spcPct val="95000"/>
              </a:lnSpc>
            </a:pPr>
            <a:r>
              <a:rPr lang="en-US" sz="2400" b="1" i="1" dirty="0" smtClean="0"/>
              <a:t>Why the disproportionate representation of DV survivors vs. survivors of sexual assault by non-intimate partner?</a:t>
            </a:r>
          </a:p>
          <a:p>
            <a:pPr marL="640080" lvl="1" indent="-342900">
              <a:buFont typeface="Wingdings" panose="05000000000000000000" pitchFamily="2" charset="2"/>
              <a:buChar char="Ø"/>
            </a:pPr>
            <a:r>
              <a:rPr lang="en-US" sz="2200" dirty="0" smtClean="0"/>
              <a:t>FVPSA-funded DV shelters are a primary source of referrals</a:t>
            </a:r>
          </a:p>
          <a:p>
            <a:pPr marL="640080" lvl="1" indent="-342900">
              <a:buFont typeface="Wingdings" panose="05000000000000000000" pitchFamily="2" charset="2"/>
              <a:buChar char="Ø"/>
            </a:pPr>
            <a:r>
              <a:rPr lang="en-US" sz="2200" dirty="0" smtClean="0"/>
              <a:t>Does sexual assault lead to homelessness, or is sexual assault a concomitant of homelessness?</a:t>
            </a:r>
          </a:p>
          <a:p>
            <a:pPr marL="640080" lvl="1" indent="-342900">
              <a:buFont typeface="Wingdings" panose="05000000000000000000" pitchFamily="2" charset="2"/>
              <a:buChar char="Ø"/>
            </a:pPr>
            <a:r>
              <a:rPr lang="en-US" sz="2200" dirty="0" smtClean="0"/>
              <a:t>Stigma attached to reporting / disclosure</a:t>
            </a:r>
          </a:p>
          <a:p>
            <a:pPr marL="182880" lvl="1" indent="-182880">
              <a:spcBef>
                <a:spcPts val="1200"/>
              </a:spcBef>
            </a:pPr>
            <a:r>
              <a:rPr lang="en-US" sz="2400" b="1" i="1" dirty="0"/>
              <a:t>Where are </a:t>
            </a:r>
            <a:r>
              <a:rPr lang="en-US" sz="2400" b="1" i="1" dirty="0" smtClean="0"/>
              <a:t>sexual assault survivors?</a:t>
            </a:r>
          </a:p>
          <a:p>
            <a:pPr marL="640080" lvl="1" indent="-342900">
              <a:buFont typeface="Wingdings" panose="05000000000000000000" pitchFamily="2" charset="2"/>
              <a:buChar char="Ø"/>
            </a:pPr>
            <a:r>
              <a:rPr lang="en-US" sz="2200" dirty="0"/>
              <a:t>In the community</a:t>
            </a:r>
          </a:p>
          <a:p>
            <a:pPr marL="640080" lvl="1" indent="-342900">
              <a:buFont typeface="Wingdings" panose="05000000000000000000" pitchFamily="2" charset="2"/>
              <a:buChar char="Ø"/>
            </a:pPr>
            <a:r>
              <a:rPr lang="en-US" sz="2200" dirty="0" smtClean="0"/>
              <a:t>If homeless, in </a:t>
            </a:r>
            <a:r>
              <a:rPr lang="en-US" sz="2200" dirty="0"/>
              <a:t>mainstream </a:t>
            </a:r>
            <a:r>
              <a:rPr lang="en-US" sz="2200" dirty="0" smtClean="0"/>
              <a:t>shelters</a:t>
            </a:r>
            <a:r>
              <a:rPr lang="en-US" sz="2200" dirty="0"/>
              <a:t>, TH programs, on the </a:t>
            </a:r>
            <a:r>
              <a:rPr lang="en-US" sz="2200" dirty="0" smtClean="0"/>
              <a:t>street</a:t>
            </a:r>
          </a:p>
          <a:p>
            <a:pPr marL="640080" lvl="1" indent="-342900">
              <a:buFont typeface="Wingdings" panose="05000000000000000000" pitchFamily="2" charset="2"/>
              <a:buChar char="Ø"/>
            </a:pPr>
            <a:r>
              <a:rPr lang="en-US" sz="2200" dirty="0" smtClean="0"/>
              <a:t>In other treatment venues (MH/SA) / incarceration</a:t>
            </a:r>
            <a:endParaRPr lang="en-US" sz="22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1871125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893" y="655319"/>
            <a:ext cx="8439785" cy="1119147"/>
          </a:xfrm>
        </p:spPr>
        <p:txBody>
          <a:bodyPr>
            <a:normAutofit/>
          </a:bodyPr>
          <a:lstStyle/>
          <a:p>
            <a:r>
              <a:rPr lang="en-US" sz="3200" b="1" i="1" dirty="0">
                <a:solidFill>
                  <a:srgbClr val="0070C0"/>
                </a:solidFill>
              </a:rPr>
              <a:t>OVW </a:t>
            </a:r>
            <a:r>
              <a:rPr lang="en-US" sz="3200" b="1" i="1" dirty="0" smtClean="0">
                <a:solidFill>
                  <a:srgbClr val="0070C0"/>
                </a:solidFill>
              </a:rPr>
              <a:t>Constituencies: </a:t>
            </a:r>
            <a:br>
              <a:rPr lang="en-US" sz="3200" b="1" i="1" dirty="0" smtClean="0">
                <a:solidFill>
                  <a:srgbClr val="0070C0"/>
                </a:solidFill>
              </a:rPr>
            </a:br>
            <a:r>
              <a:rPr lang="en-US" sz="3200" b="1" i="1" dirty="0" smtClean="0">
                <a:solidFill>
                  <a:schemeClr val="tx1"/>
                </a:solidFill>
              </a:rPr>
              <a:t>Serving Survivors </a:t>
            </a:r>
            <a:r>
              <a:rPr lang="en-US" sz="3200" b="1" i="1" dirty="0" smtClean="0">
                <a:solidFill>
                  <a:srgbClr val="002060"/>
                </a:solidFill>
              </a:rPr>
              <a:t>of Sexual Assault</a:t>
            </a:r>
            <a:endParaRPr lang="en-US" sz="3200" b="1" i="1" dirty="0">
              <a:solidFill>
                <a:srgbClr val="002060"/>
              </a:solidFill>
            </a:endParaRPr>
          </a:p>
        </p:txBody>
      </p:sp>
      <p:sp>
        <p:nvSpPr>
          <p:cNvPr id="2" name="Content Placeholder 1"/>
          <p:cNvSpPr>
            <a:spLocks noGrp="1"/>
          </p:cNvSpPr>
          <p:nvPr>
            <p:ph idx="1"/>
          </p:nvPr>
        </p:nvSpPr>
        <p:spPr>
          <a:xfrm>
            <a:off x="312418" y="1917192"/>
            <a:ext cx="8599807" cy="4044696"/>
          </a:xfrm>
        </p:spPr>
        <p:txBody>
          <a:bodyPr/>
          <a:lstStyle/>
          <a:p>
            <a:pPr marL="182880" lvl="1" indent="-182880">
              <a:lnSpc>
                <a:spcPct val="95000"/>
              </a:lnSpc>
            </a:pPr>
            <a:r>
              <a:rPr lang="en-US" sz="2150" dirty="0" smtClean="0"/>
              <a:t>Differences in approaches to serving DV survivors vs. survivors of non-IPV sexual violence</a:t>
            </a:r>
          </a:p>
          <a:p>
            <a:pPr marL="640080" lvl="1" indent="-342900">
              <a:lnSpc>
                <a:spcPct val="95000"/>
              </a:lnSpc>
              <a:buFont typeface="Wingdings" panose="05000000000000000000" pitchFamily="2" charset="2"/>
              <a:buChar char="Ø"/>
            </a:pPr>
            <a:r>
              <a:rPr lang="en-US" sz="2150" dirty="0"/>
              <a:t>Victim Rights Law Center </a:t>
            </a:r>
            <a:r>
              <a:rPr lang="en-US" sz="2150" dirty="0" smtClean="0"/>
              <a:t>(VRLC) resources </a:t>
            </a:r>
            <a:r>
              <a:rPr lang="en-US" sz="2150" dirty="0"/>
              <a:t>on safety planning for survivors of non-IPV sexual violence</a:t>
            </a:r>
          </a:p>
          <a:p>
            <a:pPr marL="182880" lvl="1" indent="-182880">
              <a:lnSpc>
                <a:spcPct val="95000"/>
              </a:lnSpc>
            </a:pPr>
            <a:r>
              <a:rPr lang="en-US" sz="2150" dirty="0" smtClean="0"/>
              <a:t>How can survivors of non-IPV sexual violence be afforded access to trauma-informed transitional housing that can provide a path out of homelessness? (VRLC interview)</a:t>
            </a:r>
          </a:p>
          <a:p>
            <a:pPr marL="182880" lvl="1" indent="-182880"/>
            <a:r>
              <a:rPr lang="en-US" sz="2150" dirty="0" smtClean="0"/>
              <a:t>Resources on serving survivors of non-IPV sexual violence </a:t>
            </a:r>
            <a:endParaRPr lang="en-US" sz="2150" dirty="0"/>
          </a:p>
          <a:p>
            <a:pPr marL="182880" lvl="1" indent="-182880"/>
            <a:r>
              <a:rPr lang="en-US" sz="2150" dirty="0" smtClean="0"/>
              <a:t>Military </a:t>
            </a:r>
            <a:r>
              <a:rPr lang="en-US" sz="2150" dirty="0"/>
              <a:t>Sexual Trauma</a:t>
            </a:r>
          </a:p>
          <a:p>
            <a:pPr marL="640080" lvl="1" indent="-342900">
              <a:buFont typeface="Wingdings" panose="05000000000000000000" pitchFamily="2" charset="2"/>
              <a:buChar char="Ø"/>
            </a:pPr>
            <a:r>
              <a:rPr lang="en-US" sz="2150" dirty="0" smtClean="0"/>
              <a:t>What it is / Incidence rates / VA </a:t>
            </a:r>
            <a:r>
              <a:rPr lang="en-US" sz="2150" dirty="0"/>
              <a:t>r</a:t>
            </a:r>
            <a:r>
              <a:rPr lang="en-US" sz="2150" dirty="0" smtClean="0"/>
              <a:t>esources / Other resources</a:t>
            </a:r>
          </a:p>
          <a:p>
            <a:pPr marL="182880" lvl="1" indent="-182880"/>
            <a:r>
              <a:rPr lang="en-US" sz="2150" b="1" dirty="0">
                <a:solidFill>
                  <a:schemeClr val="tx1"/>
                </a:solidFill>
              </a:rPr>
              <a:t>Provider comments </a:t>
            </a:r>
            <a:r>
              <a:rPr lang="en-US" sz="2150" dirty="0"/>
              <a:t>on serving survivors of non-IPV sexual violence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424036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5346" y="655319"/>
            <a:ext cx="8439785" cy="1149627"/>
          </a:xfrm>
        </p:spPr>
        <p:txBody>
          <a:bodyPr>
            <a:normAutofit/>
          </a:bodyPr>
          <a:lstStyle/>
          <a:p>
            <a:r>
              <a:rPr lang="en-US" sz="3200" b="1" i="1" dirty="0">
                <a:solidFill>
                  <a:srgbClr val="0070C0"/>
                </a:solidFill>
              </a:rPr>
              <a:t>OVW </a:t>
            </a:r>
            <a:r>
              <a:rPr lang="en-US" sz="3200" b="1" i="1" dirty="0" smtClean="0">
                <a:solidFill>
                  <a:srgbClr val="0070C0"/>
                </a:solidFill>
              </a:rPr>
              <a:t>Constituencies: </a:t>
            </a:r>
            <a:br>
              <a:rPr lang="en-US" sz="3200" b="1" i="1" dirty="0" smtClean="0">
                <a:solidFill>
                  <a:srgbClr val="0070C0"/>
                </a:solidFill>
              </a:rPr>
            </a:br>
            <a:r>
              <a:rPr lang="en-US" sz="3200" b="1" i="1" dirty="0" smtClean="0">
                <a:solidFill>
                  <a:schemeClr val="tx1"/>
                </a:solidFill>
              </a:rPr>
              <a:t>Who Are Survivors </a:t>
            </a:r>
            <a:r>
              <a:rPr lang="en-US" sz="3200" b="1" i="1" dirty="0">
                <a:solidFill>
                  <a:schemeClr val="tx1"/>
                </a:solidFill>
              </a:rPr>
              <a:t>of </a:t>
            </a:r>
            <a:r>
              <a:rPr lang="en-US" sz="3200" b="1" i="1" dirty="0" smtClean="0">
                <a:solidFill>
                  <a:schemeClr val="tx1"/>
                </a:solidFill>
              </a:rPr>
              <a:t>Trafficking?</a:t>
            </a:r>
            <a:endParaRPr lang="en-US" sz="3200" b="1" i="1" dirty="0">
              <a:solidFill>
                <a:schemeClr val="tx1"/>
              </a:solidFill>
            </a:endParaRPr>
          </a:p>
        </p:txBody>
      </p:sp>
      <p:sp>
        <p:nvSpPr>
          <p:cNvPr id="2" name="Content Placeholder 1"/>
          <p:cNvSpPr>
            <a:spLocks noGrp="1"/>
          </p:cNvSpPr>
          <p:nvPr>
            <p:ph idx="1"/>
          </p:nvPr>
        </p:nvSpPr>
        <p:spPr>
          <a:xfrm>
            <a:off x="320040" y="1965960"/>
            <a:ext cx="8592185" cy="3931920"/>
          </a:xfrm>
        </p:spPr>
        <p:txBody>
          <a:bodyPr/>
          <a:lstStyle/>
          <a:p>
            <a:pPr marL="182880" lvl="1" indent="-182880"/>
            <a:r>
              <a:rPr lang="en-US" sz="2200" dirty="0" smtClean="0"/>
              <a:t>Survivors are ...</a:t>
            </a:r>
          </a:p>
          <a:p>
            <a:pPr marL="640080" lvl="1" indent="-342900">
              <a:buFont typeface="Wingdings" panose="05000000000000000000" pitchFamily="2" charset="2"/>
              <a:buChar char="Ø"/>
            </a:pPr>
            <a:r>
              <a:rPr lang="en-US" sz="2200" dirty="0" smtClean="0"/>
              <a:t>Foreign-born women and girls smuggled into the country, with little or no family / community to turn to for help</a:t>
            </a:r>
            <a:endParaRPr lang="en-US" sz="2200" dirty="0"/>
          </a:p>
          <a:p>
            <a:pPr marL="640080" lvl="1" indent="-342900">
              <a:buFont typeface="Wingdings" panose="05000000000000000000" pitchFamily="2" charset="2"/>
              <a:buChar char="Ø"/>
            </a:pPr>
            <a:r>
              <a:rPr lang="en-US" sz="2200" dirty="0" smtClean="0"/>
              <a:t>Women and teenage boys and girls – including a disproportionate number of Native Americans – who fled dangerous or exploitive home situations, and were kidnapped or tricked into the sex industry</a:t>
            </a:r>
          </a:p>
          <a:p>
            <a:pPr marL="640080" lvl="1" indent="-342900">
              <a:buFont typeface="Wingdings" panose="05000000000000000000" pitchFamily="2" charset="2"/>
              <a:buChar char="Ø"/>
            </a:pPr>
            <a:r>
              <a:rPr lang="en-US" sz="2200" dirty="0" smtClean="0"/>
              <a:t>Children connected to family-controlled trafficking businesses</a:t>
            </a:r>
          </a:p>
          <a:p>
            <a:pPr marL="182880" lvl="1" indent="-182880"/>
            <a:r>
              <a:rPr lang="en-US" sz="2200" dirty="0" smtClean="0"/>
              <a:t>Traffickers control victims with manipulation, drugs, violence</a:t>
            </a:r>
          </a:p>
          <a:p>
            <a:pPr marL="182880" lvl="1" indent="-182880"/>
            <a:r>
              <a:rPr lang="en-US" sz="2200" dirty="0" smtClean="0"/>
              <a:t>Trend away from criminalizing the victim, but the stigma remains</a:t>
            </a:r>
            <a:endParaRPr lang="en-US" sz="22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1004842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440" y="457199"/>
            <a:ext cx="8439785" cy="1256307"/>
          </a:xfrm>
        </p:spPr>
        <p:txBody>
          <a:bodyPr>
            <a:normAutofit/>
          </a:bodyPr>
          <a:lstStyle/>
          <a:p>
            <a:r>
              <a:rPr lang="en-US" sz="3200" b="1" i="1" dirty="0">
                <a:solidFill>
                  <a:srgbClr val="0070C0"/>
                </a:solidFill>
              </a:rPr>
              <a:t>OVW </a:t>
            </a:r>
            <a:r>
              <a:rPr lang="en-US" sz="3200" b="1" i="1" dirty="0" smtClean="0">
                <a:solidFill>
                  <a:srgbClr val="0070C0"/>
                </a:solidFill>
              </a:rPr>
              <a:t>Constituencies: </a:t>
            </a:r>
            <a:br>
              <a:rPr lang="en-US" sz="3200" b="1" i="1" dirty="0" smtClean="0">
                <a:solidFill>
                  <a:srgbClr val="0070C0"/>
                </a:solidFill>
              </a:rPr>
            </a:br>
            <a:r>
              <a:rPr lang="en-US" sz="3200" b="1" i="1" dirty="0" smtClean="0">
                <a:solidFill>
                  <a:srgbClr val="002060"/>
                </a:solidFill>
              </a:rPr>
              <a:t>Serving Survivors </a:t>
            </a:r>
            <a:r>
              <a:rPr lang="en-US" sz="3200" b="1" i="1" dirty="0">
                <a:solidFill>
                  <a:srgbClr val="002060"/>
                </a:solidFill>
              </a:rPr>
              <a:t>of Trafficking</a:t>
            </a:r>
          </a:p>
        </p:txBody>
      </p:sp>
      <p:sp>
        <p:nvSpPr>
          <p:cNvPr id="2" name="Content Placeholder 1"/>
          <p:cNvSpPr>
            <a:spLocks noGrp="1"/>
          </p:cNvSpPr>
          <p:nvPr>
            <p:ph idx="1"/>
          </p:nvPr>
        </p:nvSpPr>
        <p:spPr>
          <a:xfrm>
            <a:off x="377952" y="1917192"/>
            <a:ext cx="8686673" cy="4008120"/>
          </a:xfrm>
          <a:noFill/>
          <a:ln w="9525">
            <a:noFill/>
            <a:miter lim="800000"/>
            <a:headEnd/>
            <a:tailEnd/>
          </a:ln>
        </p:spPr>
        <p:txBody>
          <a:bodyPr vert="horz" wrap="square" lIns="0" tIns="0" rIns="0" bIns="0" numCol="1" anchor="t" anchorCtr="0" compatLnSpc="1">
            <a:prstTxWarp prst="textNoShape">
              <a:avLst/>
            </a:prstTxWarp>
          </a:bodyPr>
          <a:lstStyle/>
          <a:p>
            <a:pPr marL="182880" lvl="1" indent="-182880"/>
            <a:r>
              <a:rPr lang="en-US" sz="2100" dirty="0"/>
              <a:t>Challenges: </a:t>
            </a:r>
            <a:r>
              <a:rPr lang="en-US" sz="2100" b="1" dirty="0">
                <a:solidFill>
                  <a:schemeClr val="tx1"/>
                </a:solidFill>
              </a:rPr>
              <a:t>Complex trauma</a:t>
            </a:r>
            <a:r>
              <a:rPr lang="en-US" sz="2100" b="1" dirty="0"/>
              <a:t>, plus ...</a:t>
            </a:r>
          </a:p>
          <a:p>
            <a:pPr marL="640080" lvl="1" indent="-342900">
              <a:spcBef>
                <a:spcPts val="500"/>
              </a:spcBef>
              <a:buFont typeface="Wingdings" panose="05000000000000000000" pitchFamily="2" charset="2"/>
              <a:buChar char="Ø"/>
            </a:pPr>
            <a:r>
              <a:rPr lang="en-US" sz="2100" dirty="0"/>
              <a:t>Fear of being found / caught / punished by trafficker</a:t>
            </a:r>
          </a:p>
          <a:p>
            <a:pPr marL="640080" lvl="1" indent="-342900">
              <a:spcBef>
                <a:spcPts val="500"/>
              </a:spcBef>
              <a:buFont typeface="Wingdings" panose="05000000000000000000" pitchFamily="2" charset="2"/>
              <a:buChar char="Ø"/>
            </a:pPr>
            <a:r>
              <a:rPr lang="en-US" sz="2100" dirty="0"/>
              <a:t>Stigma attached to prostitution / trafficking</a:t>
            </a:r>
          </a:p>
          <a:p>
            <a:pPr marL="640080" lvl="1" indent="-342900">
              <a:spcBef>
                <a:spcPts val="500"/>
              </a:spcBef>
              <a:buFont typeface="Wingdings" panose="05000000000000000000" pitchFamily="2" charset="2"/>
              <a:buChar char="Ø"/>
            </a:pPr>
            <a:r>
              <a:rPr lang="en-US" sz="2100" dirty="0"/>
              <a:t>Trauma- / mental health-related needs + serious health issues (tuberculosis, sexually transmitted diseases, etc.) + addiction</a:t>
            </a:r>
          </a:p>
          <a:p>
            <a:pPr marL="640080" lvl="1" indent="-342900">
              <a:spcBef>
                <a:spcPts val="500"/>
              </a:spcBef>
              <a:buFont typeface="Wingdings" panose="05000000000000000000" pitchFamily="2" charset="2"/>
              <a:buChar char="Ø"/>
            </a:pPr>
            <a:r>
              <a:rPr lang="en-US" sz="2100" dirty="0"/>
              <a:t>Foreign nationals: isolated by language, culture, fear of </a:t>
            </a:r>
            <a:r>
              <a:rPr lang="en-US" sz="2100" dirty="0" smtClean="0"/>
              <a:t>deportation, cannot return to home country, fear harm </a:t>
            </a:r>
            <a:r>
              <a:rPr lang="en-US" sz="2100" dirty="0"/>
              <a:t>to family in home country</a:t>
            </a:r>
          </a:p>
          <a:p>
            <a:pPr marL="640080" lvl="1" indent="-342900">
              <a:spcBef>
                <a:spcPts val="500"/>
              </a:spcBef>
              <a:buFont typeface="Wingdings" panose="05000000000000000000" pitchFamily="2" charset="2"/>
              <a:buChar char="Ø"/>
            </a:pPr>
            <a:r>
              <a:rPr lang="en-US" sz="2100" dirty="0"/>
              <a:t>Minors cannot be served in residential programs for adults, </a:t>
            </a:r>
            <a:endParaRPr lang="en-US" sz="2100" dirty="0" smtClean="0"/>
          </a:p>
          <a:p>
            <a:pPr marL="640080" lvl="1" indent="-342900">
              <a:spcBef>
                <a:spcPts val="500"/>
              </a:spcBef>
              <a:buFont typeface="Wingdings" panose="05000000000000000000" pitchFamily="2" charset="2"/>
              <a:buChar char="Ø"/>
            </a:pPr>
            <a:r>
              <a:rPr lang="en-US" sz="2100" dirty="0" smtClean="0"/>
              <a:t>All </a:t>
            </a:r>
            <a:r>
              <a:rPr lang="en-US" sz="2100" dirty="0"/>
              <a:t>the other needs of impoverished victims of sexual violence</a:t>
            </a:r>
          </a:p>
          <a:p>
            <a:pPr marL="182880" lvl="1" indent="-182880">
              <a:spcBef>
                <a:spcPts val="500"/>
              </a:spcBef>
            </a:pPr>
            <a:r>
              <a:rPr lang="en-US" sz="2100" dirty="0" smtClean="0"/>
              <a:t>Resources</a:t>
            </a:r>
          </a:p>
          <a:p>
            <a:pPr marL="182880" lvl="1" indent="-182880">
              <a:spcBef>
                <a:spcPts val="500"/>
              </a:spcBef>
            </a:pPr>
            <a:r>
              <a:rPr lang="en-US" sz="2100" b="1" dirty="0" smtClean="0">
                <a:solidFill>
                  <a:schemeClr val="tx1"/>
                </a:solidFill>
              </a:rPr>
              <a:t>Provider comments </a:t>
            </a:r>
            <a:r>
              <a:rPr lang="en-US" sz="2100" dirty="0" smtClean="0"/>
              <a:t>on serving survivors of sexual trafficking</a:t>
            </a:r>
            <a:endParaRPr lang="en-US" sz="2100" dirty="0"/>
          </a:p>
          <a:p>
            <a:pPr marL="182880" lvl="1" indent="-182880"/>
            <a:endParaRPr lang="en-US" sz="21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2802436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628650" y="365125"/>
            <a:ext cx="7886700" cy="1325563"/>
          </a:xfrm>
          <a:prstGeom prst="rect">
            <a:avLst/>
          </a:prstGeom>
        </p:spPr>
        <p:txBody>
          <a:bodyPr/>
          <a:lstStyle/>
          <a:p>
            <a:r>
              <a:rPr lang="en-US" dirty="0" smtClean="0"/>
              <a:t>Thank You!</a:t>
            </a:r>
            <a:endParaRPr lang="en-US" dirty="0"/>
          </a:p>
        </p:txBody>
      </p:sp>
      <p:sp>
        <p:nvSpPr>
          <p:cNvPr id="5" name="Content Placeholder 2"/>
          <p:cNvSpPr txBox="1">
            <a:spLocks/>
          </p:cNvSpPr>
          <p:nvPr/>
        </p:nvSpPr>
        <p:spPr>
          <a:xfrm>
            <a:off x="630238" y="323851"/>
            <a:ext cx="8224837" cy="2486024"/>
          </a:xfrm>
          <a:prstGeom prst="rect">
            <a:avLst/>
          </a:prstGeom>
        </p:spPr>
        <p:txBody>
          <a:bodyPr/>
          <a:lst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4E76A0"/>
              </a:buClr>
            </a:pPr>
            <a:endParaRPr lang="en-US" sz="2800" dirty="0" smtClean="0">
              <a:solidFill>
                <a:srgbClr val="FFFFFF">
                  <a:lumMod val="65000"/>
                </a:srgbClr>
              </a:solidFill>
              <a:ea typeface="ＭＳ Ｐゴシック" charset="-128"/>
            </a:endParaRPr>
          </a:p>
          <a:p>
            <a:pPr algn="ctr">
              <a:spcAft>
                <a:spcPts val="600"/>
              </a:spcAft>
              <a:buClr>
                <a:srgbClr val="4E76A0"/>
              </a:buClr>
            </a:pPr>
            <a:r>
              <a:rPr lang="en-US" sz="2800" b="1" dirty="0" smtClean="0">
                <a:ea typeface="ＭＳ Ｐゴシック" charset="-128"/>
              </a:rPr>
              <a:t>Thank You! </a:t>
            </a:r>
          </a:p>
          <a:p>
            <a:pPr algn="ctr">
              <a:buClr>
                <a:srgbClr val="4E76A0"/>
              </a:buClr>
            </a:pPr>
            <a:r>
              <a:rPr lang="en-US" sz="2200" dirty="0" smtClean="0">
                <a:ea typeface="ＭＳ Ｐゴシック" charset="-128"/>
              </a:rPr>
              <a:t>For more information visit: </a:t>
            </a:r>
            <a:r>
              <a:rPr lang="en-US" sz="2400" dirty="0" smtClean="0">
                <a:ea typeface="ＭＳ Ｐゴシック" charset="-128"/>
                <a:hlinkClick r:id="rId3"/>
              </a:rPr>
              <a:t>www.air.org/THforSurvivors</a:t>
            </a:r>
            <a:endParaRPr lang="en-US" sz="2400" dirty="0">
              <a:ea typeface="ＭＳ Ｐゴシック" charset="-128"/>
            </a:endParaRPr>
          </a:p>
        </p:txBody>
      </p:sp>
      <p:sp>
        <p:nvSpPr>
          <p:cNvPr id="2" name="Text Placeholder 1"/>
          <p:cNvSpPr>
            <a:spLocks noGrp="1"/>
          </p:cNvSpPr>
          <p:nvPr>
            <p:ph type="body" sz="quarter" idx="10"/>
          </p:nvPr>
        </p:nvSpPr>
        <p:spPr>
          <a:xfrm>
            <a:off x="405813" y="1987825"/>
            <a:ext cx="8645422" cy="2809462"/>
          </a:xfrm>
        </p:spPr>
        <p:txBody>
          <a:bodyPr numCol="2"/>
          <a:lstStyle/>
          <a:p>
            <a:pPr lvl="0">
              <a:buClr>
                <a:srgbClr val="4E76A0"/>
              </a:buClr>
            </a:pPr>
            <a:r>
              <a:rPr lang="en-US" b="1" dirty="0">
                <a:solidFill>
                  <a:srgbClr val="FFFFFF"/>
                </a:solidFill>
              </a:rPr>
              <a:t>Fred Berman,			</a:t>
            </a:r>
          </a:p>
          <a:p>
            <a:pPr lvl="0">
              <a:spcAft>
                <a:spcPts val="600"/>
              </a:spcAft>
              <a:buClr>
                <a:srgbClr val="4E76A0"/>
              </a:buClr>
            </a:pPr>
            <a:r>
              <a:rPr lang="en-US" i="1" dirty="0">
                <a:solidFill>
                  <a:srgbClr val="FFFFFF"/>
                </a:solidFill>
              </a:rPr>
              <a:t>Senior Associate</a:t>
            </a:r>
            <a:r>
              <a:rPr lang="en-US" sz="1700" dirty="0">
                <a:solidFill>
                  <a:srgbClr val="FFFFFF"/>
                </a:solidFill>
              </a:rPr>
              <a:t>		</a:t>
            </a:r>
          </a:p>
          <a:p>
            <a:pPr lvl="0">
              <a:buClr>
                <a:srgbClr val="4E76A0"/>
              </a:buClr>
            </a:pPr>
            <a:r>
              <a:rPr lang="en-US" sz="1900" b="1" dirty="0">
                <a:solidFill>
                  <a:srgbClr val="FFFFFF"/>
                </a:solidFill>
              </a:rPr>
              <a:t>American Institutes for Research</a:t>
            </a:r>
          </a:p>
          <a:p>
            <a:pPr lvl="0">
              <a:buClr>
                <a:srgbClr val="4E76A0"/>
              </a:buClr>
            </a:pPr>
            <a:r>
              <a:rPr lang="en-US" sz="1700" b="1" dirty="0">
                <a:solidFill>
                  <a:srgbClr val="FFFFFF"/>
                </a:solidFill>
              </a:rPr>
              <a:t>National Center on Family Homelessness</a:t>
            </a:r>
          </a:p>
          <a:p>
            <a:pPr lvl="0">
              <a:buClr>
                <a:srgbClr val="4E76A0"/>
              </a:buClr>
            </a:pPr>
            <a:r>
              <a:rPr lang="en-US" sz="1700" dirty="0">
                <a:solidFill>
                  <a:srgbClr val="FFFFFF"/>
                </a:solidFill>
              </a:rPr>
              <a:t>201 Jones Rd. – Suite #1		</a:t>
            </a:r>
          </a:p>
          <a:p>
            <a:pPr lvl="0">
              <a:buClr>
                <a:srgbClr val="4E76A0"/>
              </a:buClr>
            </a:pPr>
            <a:r>
              <a:rPr lang="en-US" sz="1700" dirty="0">
                <a:solidFill>
                  <a:srgbClr val="FFFFFF"/>
                </a:solidFill>
              </a:rPr>
              <a:t>Waltham, MA 02451		</a:t>
            </a:r>
          </a:p>
          <a:p>
            <a:pPr lvl="0">
              <a:buClr>
                <a:srgbClr val="4E76A0"/>
              </a:buClr>
            </a:pPr>
            <a:r>
              <a:rPr lang="en-US" sz="1700" dirty="0">
                <a:solidFill>
                  <a:srgbClr val="FFFFFF"/>
                </a:solidFill>
              </a:rPr>
              <a:t>Telephone: 781-373-7065		</a:t>
            </a:r>
          </a:p>
          <a:p>
            <a:pPr lvl="0">
              <a:buClr>
                <a:srgbClr val="4E76A0"/>
              </a:buClr>
            </a:pPr>
            <a:r>
              <a:rPr lang="en-US" sz="1700" dirty="0">
                <a:solidFill>
                  <a:srgbClr val="FFFFFF"/>
                </a:solidFill>
              </a:rPr>
              <a:t>Email: </a:t>
            </a:r>
            <a:r>
              <a:rPr lang="en-US" sz="1700" dirty="0">
                <a:hlinkClick r:id="rId4"/>
              </a:rPr>
              <a:t>fberman@air.org</a:t>
            </a:r>
            <a:endParaRPr lang="en-US" sz="1700" dirty="0"/>
          </a:p>
          <a:p>
            <a:pPr lvl="0">
              <a:buClr>
                <a:srgbClr val="4E76A0"/>
              </a:buClr>
            </a:pPr>
            <a:r>
              <a:rPr lang="en-US" b="1" dirty="0">
                <a:solidFill>
                  <a:srgbClr val="FFFFFF"/>
                </a:solidFill>
              </a:rPr>
              <a:t>Barbara Broman,</a:t>
            </a:r>
          </a:p>
          <a:p>
            <a:pPr lvl="0">
              <a:spcAft>
                <a:spcPts val="600"/>
              </a:spcAft>
              <a:buClr>
                <a:srgbClr val="4E76A0"/>
              </a:buClr>
            </a:pPr>
            <a:r>
              <a:rPr lang="en-US" i="1" dirty="0">
                <a:solidFill>
                  <a:srgbClr val="FFFFFF"/>
                </a:solidFill>
              </a:rPr>
              <a:t>Managing Director</a:t>
            </a:r>
          </a:p>
          <a:p>
            <a:pPr lvl="0">
              <a:buClr>
                <a:srgbClr val="4E76A0"/>
              </a:buClr>
            </a:pPr>
            <a:r>
              <a:rPr lang="en-US" sz="1900" b="1" dirty="0">
                <a:solidFill>
                  <a:srgbClr val="FFFFFF"/>
                </a:solidFill>
              </a:rPr>
              <a:t>American Institutes for Research</a:t>
            </a:r>
          </a:p>
          <a:p>
            <a:pPr lvl="0">
              <a:buClr>
                <a:srgbClr val="4E76A0"/>
              </a:buClr>
            </a:pPr>
            <a:r>
              <a:rPr lang="en-US" sz="1700" dirty="0">
                <a:solidFill>
                  <a:srgbClr val="FFFFFF"/>
                </a:solidFill>
              </a:rPr>
              <a:t>1000 Thomas Jefferson St. NW</a:t>
            </a:r>
          </a:p>
          <a:p>
            <a:pPr lvl="0">
              <a:buClr>
                <a:srgbClr val="4E76A0"/>
              </a:buClr>
            </a:pPr>
            <a:r>
              <a:rPr lang="en-US" sz="1700" dirty="0">
                <a:solidFill>
                  <a:srgbClr val="FFFFFF"/>
                </a:solidFill>
              </a:rPr>
              <a:t>Washington, DC 20007</a:t>
            </a:r>
          </a:p>
          <a:p>
            <a:pPr lvl="0">
              <a:buClr>
                <a:srgbClr val="4E76A0"/>
              </a:buClr>
            </a:pPr>
            <a:r>
              <a:rPr lang="en-US" sz="1700" dirty="0">
                <a:solidFill>
                  <a:srgbClr val="FFFFFF"/>
                </a:solidFill>
              </a:rPr>
              <a:t>Telephone: 202-403-5118</a:t>
            </a:r>
          </a:p>
          <a:p>
            <a:pPr lvl="0">
              <a:buClr>
                <a:srgbClr val="4E76A0"/>
              </a:buClr>
            </a:pPr>
            <a:r>
              <a:rPr lang="en-US" sz="1700" dirty="0">
                <a:solidFill>
                  <a:srgbClr val="FFFFFF"/>
                </a:solidFill>
              </a:rPr>
              <a:t>Email: </a:t>
            </a:r>
            <a:r>
              <a:rPr lang="en-US" sz="1700" dirty="0">
                <a:hlinkClick r:id="rId5"/>
              </a:rPr>
              <a:t>bbroman@air.org</a:t>
            </a:r>
            <a:endParaRPr lang="en-US" sz="1700" dirty="0"/>
          </a:p>
        </p:txBody>
      </p:sp>
      <p:sp>
        <p:nvSpPr>
          <p:cNvPr id="4" name="Slide Number Placeholder 3"/>
          <p:cNvSpPr>
            <a:spLocks noGrp="1"/>
          </p:cNvSpPr>
          <p:nvPr>
            <p:ph type="sldNum" sz="quarter" idx="11"/>
          </p:nvPr>
        </p:nvSpPr>
        <p:spPr>
          <a:xfrm>
            <a:off x="8771161" y="6110288"/>
            <a:ext cx="141064" cy="153888"/>
          </a:xfrm>
        </p:spPr>
        <p:txBody>
          <a:bodyPr/>
          <a:lstStyle/>
          <a:p>
            <a:pPr algn="r"/>
            <a:fld id="{F3477EC8-074D-41C4-94AE-E9EA7CEEA348}" type="slidenum">
              <a:rPr>
                <a:solidFill>
                  <a:srgbClr val="4E76A0">
                    <a:lumMod val="75000"/>
                  </a:srgbClr>
                </a:solidFill>
              </a:rPr>
              <a:pPr algn="r"/>
              <a:t>29</a:t>
            </a:fld>
            <a:endParaRPr dirty="0">
              <a:solidFill>
                <a:srgbClr val="4E76A0">
                  <a:lumMod val="75000"/>
                </a:srgbClr>
              </a:solidFill>
            </a:endParaRPr>
          </a:p>
        </p:txBody>
      </p:sp>
    </p:spTree>
    <p:extLst>
      <p:ext uri="{BB962C8B-B14F-4D97-AF65-F5344CB8AC3E}">
        <p14:creationId xmlns:p14="http://schemas.microsoft.com/office/powerpoint/2010/main" val="3633551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388" y="398738"/>
            <a:ext cx="8224837" cy="1373587"/>
          </a:xfrm>
        </p:spPr>
        <p:txBody>
          <a:bodyPr>
            <a:normAutofit/>
          </a:bodyPr>
          <a:lstStyle/>
          <a:p>
            <a:r>
              <a:rPr lang="en-US" sz="3200" b="1" dirty="0">
                <a:solidFill>
                  <a:srgbClr val="0070C0"/>
                </a:solidFill>
              </a:rPr>
              <a:t>What’s on the Project Webpage?</a:t>
            </a:r>
          </a:p>
        </p:txBody>
      </p:sp>
      <p:sp>
        <p:nvSpPr>
          <p:cNvPr id="9" name="Content Placeholder 2"/>
          <p:cNvSpPr>
            <a:spLocks noGrp="1"/>
          </p:cNvSpPr>
          <p:nvPr>
            <p:ph idx="1"/>
          </p:nvPr>
        </p:nvSpPr>
        <p:spPr>
          <a:xfrm>
            <a:off x="687526" y="2019953"/>
            <a:ext cx="8224699" cy="3852006"/>
          </a:xfrm>
        </p:spPr>
        <p:txBody>
          <a:bodyPr/>
          <a:lstStyle/>
          <a:p>
            <a:pPr marL="0" indent="0">
              <a:buNone/>
            </a:pPr>
            <a:r>
              <a:rPr lang="en-US" dirty="0"/>
              <a:t>The project webpage is </a:t>
            </a:r>
            <a:r>
              <a:rPr lang="en-US" b="1" dirty="0" smtClean="0">
                <a:solidFill>
                  <a:srgbClr val="000000"/>
                </a:solidFill>
                <a:hlinkClick r:id="rId3"/>
              </a:rPr>
              <a:t>www.air.org/THforSurvivors</a:t>
            </a:r>
            <a:r>
              <a:rPr lang="en-US" dirty="0"/>
              <a:t>. The webpage contains links to </a:t>
            </a:r>
          </a:p>
          <a:p>
            <a:r>
              <a:rPr lang="en-US" dirty="0" smtClean="0"/>
              <a:t>The 12 chapters of the </a:t>
            </a:r>
            <a:r>
              <a:rPr lang="en-US" b="1" i="1" dirty="0" smtClean="0"/>
              <a:t>Report</a:t>
            </a:r>
            <a:r>
              <a:rPr lang="en-US" dirty="0" smtClean="0"/>
              <a:t>, each with an executive summary and a reference list;</a:t>
            </a:r>
          </a:p>
          <a:p>
            <a:r>
              <a:rPr lang="en-US" dirty="0" smtClean="0"/>
              <a:t>The Methodology webinar and four </a:t>
            </a:r>
            <a:r>
              <a:rPr lang="en-US" b="1" i="1" dirty="0" smtClean="0"/>
              <a:t>Overview webinars</a:t>
            </a:r>
            <a:r>
              <a:rPr lang="en-US" dirty="0" smtClean="0"/>
              <a:t>;</a:t>
            </a:r>
          </a:p>
          <a:p>
            <a:r>
              <a:rPr lang="en-US" dirty="0" smtClean="0"/>
              <a:t>Four brief </a:t>
            </a:r>
            <a:r>
              <a:rPr lang="en-US" b="1" i="1" dirty="0" smtClean="0"/>
              <a:t>podcast interviews </a:t>
            </a:r>
            <a:r>
              <a:rPr lang="en-US" dirty="0" smtClean="0"/>
              <a:t>highlighting the approaches of some of the providers we interviewed; and</a:t>
            </a:r>
          </a:p>
          <a:p>
            <a:r>
              <a:rPr lang="en-US" b="1" i="1" dirty="0" smtClean="0"/>
              <a:t>Broadsides</a:t>
            </a:r>
            <a:r>
              <a:rPr lang="en-US" dirty="0" smtClean="0"/>
              <a:t> highlighting two of the many important topic areas this report addresses.</a:t>
            </a:r>
          </a:p>
        </p:txBody>
      </p:sp>
      <p:sp>
        <p:nvSpPr>
          <p:cNvPr id="8" name="Slide Number Placeholder 2"/>
          <p:cNvSpPr>
            <a:spLocks noGrp="1"/>
          </p:cNvSpPr>
          <p:nvPr>
            <p:ph type="sldNum" sz="quarter" idx="10"/>
          </p:nvPr>
        </p:nvSpPr>
        <p:spPr/>
        <p:txBody>
          <a:bodyPr/>
          <a:lstStyle/>
          <a:p>
            <a:fld id="{F3477EC8-074D-41C4-94AE-E9EA7CEEA348}" type="slidenum">
              <a:rPr lang="en-US" smtClean="0"/>
              <a:pPr/>
              <a:t>3</a:t>
            </a:fld>
            <a:endParaRPr lang="en-US" dirty="0"/>
          </a:p>
        </p:txBody>
      </p:sp>
    </p:spTree>
    <p:extLst>
      <p:ext uri="{BB962C8B-B14F-4D97-AF65-F5344CB8AC3E}">
        <p14:creationId xmlns:p14="http://schemas.microsoft.com/office/powerpoint/2010/main" val="3647457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01040" y="790402"/>
            <a:ext cx="7679773" cy="998953"/>
          </a:xfrm>
        </p:spPr>
        <p:txBody>
          <a:bodyPr>
            <a:normAutofit/>
          </a:bodyPr>
          <a:lstStyle/>
          <a:p>
            <a:r>
              <a:rPr lang="en-US" sz="3200" b="1" dirty="0">
                <a:solidFill>
                  <a:srgbClr val="0070C0"/>
                </a:solidFill>
              </a:rPr>
              <a:t>Chapters of the Report </a:t>
            </a:r>
            <a:r>
              <a:rPr lang="en-US" sz="2800" b="1" dirty="0" smtClean="0">
                <a:solidFill>
                  <a:schemeClr val="tx1"/>
                </a:solidFill>
              </a:rPr>
              <a:t>(Overview Webinar #1</a:t>
            </a:r>
            <a:r>
              <a:rPr lang="en-US" sz="2800" b="1" dirty="0">
                <a:solidFill>
                  <a:schemeClr val="tx1"/>
                </a:solidFill>
              </a:rPr>
              <a:t>)</a:t>
            </a:r>
            <a:endParaRPr lang="en-US" sz="3200" b="1" dirty="0">
              <a:solidFill>
                <a:schemeClr val="tx1"/>
              </a:solidFill>
            </a:endParaRPr>
          </a:p>
        </p:txBody>
      </p:sp>
      <p:sp>
        <p:nvSpPr>
          <p:cNvPr id="9" name="Content Placeholder 2"/>
          <p:cNvSpPr>
            <a:spLocks noGrp="1"/>
          </p:cNvSpPr>
          <p:nvPr>
            <p:ph idx="1"/>
          </p:nvPr>
        </p:nvSpPr>
        <p:spPr>
          <a:xfrm>
            <a:off x="701040" y="2423160"/>
            <a:ext cx="8442960" cy="2491740"/>
          </a:xfrm>
        </p:spPr>
        <p:txBody>
          <a:bodyPr/>
          <a:lstStyle/>
          <a:p>
            <a:pPr>
              <a:spcAft>
                <a:spcPts val="1200"/>
              </a:spcAft>
            </a:pPr>
            <a:r>
              <a:rPr lang="en-US" sz="2000" dirty="0" smtClean="0"/>
              <a:t>#</a:t>
            </a:r>
            <a:r>
              <a:rPr lang="en-US" sz="2000" dirty="0"/>
              <a:t>01 </a:t>
            </a:r>
            <a:r>
              <a:rPr lang="en-US" sz="2000" dirty="0" smtClean="0"/>
              <a:t>-	</a:t>
            </a:r>
            <a:r>
              <a:rPr lang="en-US" sz="2000" b="1" i="1" dirty="0" smtClean="0"/>
              <a:t>Definition </a:t>
            </a:r>
            <a:r>
              <a:rPr lang="en-US" sz="2000" b="1" i="1" dirty="0"/>
              <a:t>of </a:t>
            </a:r>
            <a:r>
              <a:rPr lang="en-US" sz="2000" b="1" i="1" dirty="0" smtClean="0"/>
              <a:t>“Success” </a:t>
            </a:r>
            <a:r>
              <a:rPr lang="en-US" sz="2000" b="1" i="1" dirty="0"/>
              <a:t>&amp; Performance Measurement</a:t>
            </a:r>
            <a:r>
              <a:rPr lang="en-US" sz="2000" dirty="0"/>
              <a:t> </a:t>
            </a:r>
            <a:endParaRPr lang="en-US" sz="2000" dirty="0" smtClean="0"/>
          </a:p>
          <a:p>
            <a:pPr>
              <a:spcAft>
                <a:spcPts val="1200"/>
              </a:spcAft>
            </a:pPr>
            <a:r>
              <a:rPr lang="en-US" sz="2000" dirty="0" smtClean="0">
                <a:ea typeface="Calibri" panose="020F0502020204030204" pitchFamily="34" charset="0"/>
                <a:cs typeface="Calibri" panose="020F0502020204030204" pitchFamily="34" charset="0"/>
              </a:rPr>
              <a:t>#</a:t>
            </a:r>
            <a:r>
              <a:rPr lang="en-US" sz="2000" dirty="0">
                <a:ea typeface="Calibri" panose="020F0502020204030204" pitchFamily="34" charset="0"/>
                <a:cs typeface="Calibri" panose="020F0502020204030204" pitchFamily="34" charset="0"/>
              </a:rPr>
              <a:t>02 </a:t>
            </a:r>
            <a:r>
              <a:rPr lang="en-US" sz="2000" dirty="0" smtClean="0">
                <a:ea typeface="Calibri" panose="020F0502020204030204" pitchFamily="34" charset="0"/>
                <a:cs typeface="Calibri" panose="020F0502020204030204" pitchFamily="34" charset="0"/>
              </a:rPr>
              <a:t>-	</a:t>
            </a:r>
            <a:r>
              <a:rPr lang="en-US" sz="2000" b="1" i="1" dirty="0" smtClean="0">
                <a:ea typeface="Calibri" panose="020F0502020204030204" pitchFamily="34" charset="0"/>
                <a:cs typeface="Calibri" panose="020F0502020204030204" pitchFamily="34" charset="0"/>
              </a:rPr>
              <a:t>Survivor </a:t>
            </a:r>
            <a:r>
              <a:rPr lang="en-US" sz="2000" b="1" i="1" dirty="0">
                <a:ea typeface="Calibri" panose="020F0502020204030204" pitchFamily="34" charset="0"/>
                <a:cs typeface="Calibri" panose="020F0502020204030204" pitchFamily="34" charset="0"/>
              </a:rPr>
              <a:t>Access and Participant Selection</a:t>
            </a:r>
            <a:r>
              <a:rPr lang="en-US" sz="2000" dirty="0">
                <a:ea typeface="Calibri" panose="020F0502020204030204" pitchFamily="34" charset="0"/>
                <a:cs typeface="Calibri" panose="020F0502020204030204" pitchFamily="34" charset="0"/>
              </a:rPr>
              <a:t> </a:t>
            </a:r>
            <a:endParaRPr lang="en-US" sz="2000" dirty="0" smtClean="0">
              <a:ea typeface="Calibri" panose="020F0502020204030204" pitchFamily="34" charset="0"/>
              <a:cs typeface="Calibri" panose="020F0502020204030204" pitchFamily="34" charset="0"/>
            </a:endParaRPr>
          </a:p>
          <a:p>
            <a:pPr>
              <a:spcAft>
                <a:spcPts val="1200"/>
              </a:spcAft>
            </a:pPr>
            <a:r>
              <a:rPr lang="en-US" sz="2000" dirty="0"/>
              <a:t>#03 </a:t>
            </a:r>
            <a:r>
              <a:rPr lang="en-US" sz="2000" dirty="0" smtClean="0"/>
              <a:t>-	</a:t>
            </a:r>
            <a:r>
              <a:rPr lang="en-US" sz="2000" b="1" i="1" dirty="0" smtClean="0"/>
              <a:t>Program </a:t>
            </a:r>
            <a:r>
              <a:rPr lang="en-US" sz="2000" b="1" i="1" dirty="0"/>
              <a:t>Housing Models</a:t>
            </a:r>
            <a:r>
              <a:rPr lang="en-US" sz="2000" dirty="0"/>
              <a:t> </a:t>
            </a:r>
            <a:endParaRPr lang="en-US" sz="2000" dirty="0" smtClean="0"/>
          </a:p>
          <a:p>
            <a:pPr>
              <a:spcAft>
                <a:spcPts val="1200"/>
              </a:spcAft>
            </a:pPr>
            <a:r>
              <a:rPr lang="en-US" sz="2000" dirty="0"/>
              <a:t>#04 </a:t>
            </a:r>
            <a:r>
              <a:rPr lang="en-US" sz="2000" dirty="0" smtClean="0"/>
              <a:t>-	</a:t>
            </a:r>
            <a:r>
              <a:rPr lang="en-US" sz="2000" b="1" i="1" dirty="0" smtClean="0"/>
              <a:t>Taking </a:t>
            </a:r>
            <a:r>
              <a:rPr lang="en-US" sz="2000" b="1" i="1" dirty="0"/>
              <a:t>a </a:t>
            </a:r>
            <a:r>
              <a:rPr lang="en-US" sz="2000" b="1" i="1" dirty="0" smtClean="0"/>
              <a:t>Survivor-Centered / Empowerment </a:t>
            </a:r>
            <a:r>
              <a:rPr lang="en-US" sz="2000" b="1" i="1" dirty="0"/>
              <a:t>Approach: </a:t>
            </a:r>
            <a:r>
              <a:rPr lang="en-US" sz="2000" b="1" i="1" dirty="0" smtClean="0"/>
              <a:t>	Rules </a:t>
            </a:r>
            <a:r>
              <a:rPr lang="en-US" sz="2000" b="1" i="1" dirty="0"/>
              <a:t>Reduction, Voluntary Services, </a:t>
            </a:r>
            <a:r>
              <a:rPr lang="en-US" sz="2000" b="1" i="1" dirty="0" smtClean="0"/>
              <a:t>Participant Engagement </a:t>
            </a: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4</a:t>
            </a:fld>
            <a:endParaRPr dirty="0">
              <a:solidFill>
                <a:srgbClr val="FFFFFF">
                  <a:lumMod val="75000"/>
                </a:srgbClr>
              </a:solidFill>
            </a:endParaRPr>
          </a:p>
        </p:txBody>
      </p:sp>
    </p:spTree>
    <p:extLst>
      <p:ext uri="{BB962C8B-B14F-4D97-AF65-F5344CB8AC3E}">
        <p14:creationId xmlns:p14="http://schemas.microsoft.com/office/powerpoint/2010/main" val="3833765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01040" y="790402"/>
            <a:ext cx="7679773" cy="998953"/>
          </a:xfrm>
        </p:spPr>
        <p:txBody>
          <a:bodyPr>
            <a:normAutofit/>
          </a:bodyPr>
          <a:lstStyle/>
          <a:p>
            <a:r>
              <a:rPr lang="en-US" sz="3200" b="1" dirty="0">
                <a:solidFill>
                  <a:srgbClr val="0070C0"/>
                </a:solidFill>
              </a:rPr>
              <a:t>Chapters of the Report </a:t>
            </a:r>
            <a:r>
              <a:rPr lang="en-US" sz="2800" b="1" dirty="0">
                <a:solidFill>
                  <a:schemeClr val="tx1"/>
                </a:solidFill>
              </a:rPr>
              <a:t>(Overview Webinar </a:t>
            </a:r>
            <a:r>
              <a:rPr lang="en-US" sz="2800" b="1" dirty="0" smtClean="0">
                <a:solidFill>
                  <a:schemeClr val="tx1"/>
                </a:solidFill>
              </a:rPr>
              <a:t>#2)</a:t>
            </a:r>
            <a:endParaRPr lang="en-US" sz="3200" b="1" dirty="0">
              <a:solidFill>
                <a:srgbClr val="0070C0"/>
              </a:solidFill>
            </a:endParaRPr>
          </a:p>
        </p:txBody>
      </p:sp>
      <p:sp>
        <p:nvSpPr>
          <p:cNvPr id="9" name="Content Placeholder 2"/>
          <p:cNvSpPr>
            <a:spLocks noGrp="1"/>
          </p:cNvSpPr>
          <p:nvPr>
            <p:ph idx="1"/>
          </p:nvPr>
        </p:nvSpPr>
        <p:spPr>
          <a:xfrm>
            <a:off x="701040" y="2491740"/>
            <a:ext cx="8442960" cy="3017520"/>
          </a:xfrm>
        </p:spPr>
        <p:txBody>
          <a:bodyPr/>
          <a:lstStyle/>
          <a:p>
            <a:pPr>
              <a:spcAft>
                <a:spcPts val="1200"/>
              </a:spcAft>
            </a:pPr>
            <a:r>
              <a:rPr lang="en-US" sz="2000" dirty="0" smtClean="0"/>
              <a:t>#</a:t>
            </a:r>
            <a:r>
              <a:rPr lang="en-US" sz="2000" dirty="0"/>
              <a:t>05 </a:t>
            </a:r>
            <a:r>
              <a:rPr lang="en-US" sz="2000" dirty="0" smtClean="0"/>
              <a:t>-	</a:t>
            </a:r>
            <a:r>
              <a:rPr lang="en-US" sz="2000" b="1" i="1" dirty="0" smtClean="0"/>
              <a:t>Program </a:t>
            </a:r>
            <a:r>
              <a:rPr lang="en-US" sz="2000" b="1" i="1" dirty="0"/>
              <a:t>Staffing</a:t>
            </a:r>
            <a:r>
              <a:rPr lang="en-US" sz="2000" dirty="0"/>
              <a:t> </a:t>
            </a:r>
            <a:endParaRPr lang="en-US" sz="2000" dirty="0" smtClean="0"/>
          </a:p>
          <a:p>
            <a:pPr>
              <a:spcAft>
                <a:spcPts val="1200"/>
              </a:spcAft>
            </a:pPr>
            <a:r>
              <a:rPr lang="en-US" sz="2000" dirty="0"/>
              <a:t>#06 </a:t>
            </a:r>
            <a:r>
              <a:rPr lang="en-US" sz="2000" dirty="0" smtClean="0"/>
              <a:t>-	</a:t>
            </a:r>
            <a:r>
              <a:rPr lang="en-US" sz="2000" b="1" i="1" dirty="0" smtClean="0"/>
              <a:t>Length </a:t>
            </a:r>
            <a:r>
              <a:rPr lang="en-US" sz="2000" b="1" i="1" dirty="0"/>
              <a:t>of Stay</a:t>
            </a:r>
            <a:r>
              <a:rPr lang="en-US" sz="2000" dirty="0"/>
              <a:t> </a:t>
            </a:r>
            <a:endParaRPr lang="en-US" sz="2000" dirty="0" smtClean="0"/>
          </a:p>
          <a:p>
            <a:pPr>
              <a:spcAft>
                <a:spcPts val="1000"/>
              </a:spcAft>
            </a:pPr>
            <a:r>
              <a:rPr lang="en-US" sz="2000" dirty="0"/>
              <a:t>#07 - </a:t>
            </a:r>
            <a:r>
              <a:rPr lang="en-US" sz="2000" b="1" i="1" dirty="0"/>
              <a:t>Subpopulations and Cultural / Linguistic Competence</a:t>
            </a:r>
            <a:r>
              <a:rPr lang="en-US" sz="2000" dirty="0"/>
              <a:t> </a:t>
            </a:r>
          </a:p>
          <a:p>
            <a:pPr>
              <a:spcAft>
                <a:spcPts val="1000"/>
              </a:spcAft>
            </a:pPr>
            <a:r>
              <a:rPr lang="en-US" sz="2000" dirty="0"/>
              <a:t>#08 - </a:t>
            </a:r>
            <a:r>
              <a:rPr lang="en-US" sz="2000" b="1" i="1" dirty="0"/>
              <a:t>OVW Constituencies</a:t>
            </a:r>
            <a:r>
              <a:rPr lang="en-US" sz="2000" dirty="0"/>
              <a:t>  (Domestic Violence - Dating Violence - Sexual Assault - Stalking +Trafficking) </a:t>
            </a:r>
            <a:endParaRPr lang="en-US" sz="2000" dirty="0" smtClean="0"/>
          </a:p>
          <a:p>
            <a:pPr marL="0" indent="0">
              <a:spcAft>
                <a:spcPts val="1000"/>
              </a:spcAft>
              <a:buNone/>
            </a:pPr>
            <a:r>
              <a:rPr lang="en-US" b="1" i="1" dirty="0">
                <a:solidFill>
                  <a:schemeClr val="tx1"/>
                </a:solidFill>
              </a:rPr>
              <a:t>This is Overview Webinar </a:t>
            </a:r>
            <a:r>
              <a:rPr lang="en-US" b="1" i="1" dirty="0" smtClean="0">
                <a:solidFill>
                  <a:schemeClr val="tx1"/>
                </a:solidFill>
              </a:rPr>
              <a:t>#2. </a:t>
            </a:r>
            <a:endParaRPr lang="en-US" b="1" i="1" dirty="0">
              <a:solidFill>
                <a:schemeClr val="tx1"/>
              </a:solidFill>
            </a:endParaRPr>
          </a:p>
          <a:p>
            <a:pPr marL="0" indent="0">
              <a:spcAft>
                <a:spcPts val="1000"/>
              </a:spcAft>
              <a:buNone/>
            </a:pPr>
            <a:endParaRPr lang="en-US" sz="2000" dirty="0"/>
          </a:p>
          <a:p>
            <a:pPr>
              <a:spcAft>
                <a:spcPts val="1200"/>
              </a:spcAft>
            </a:pPr>
            <a:endParaRPr lang="en-US" sz="2000" dirty="0" smtClean="0"/>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5</a:t>
            </a:fld>
            <a:endParaRPr dirty="0">
              <a:solidFill>
                <a:srgbClr val="FFFFFF">
                  <a:lumMod val="75000"/>
                </a:srgbClr>
              </a:solidFill>
            </a:endParaRPr>
          </a:p>
        </p:txBody>
      </p:sp>
    </p:spTree>
    <p:extLst>
      <p:ext uri="{BB962C8B-B14F-4D97-AF65-F5344CB8AC3E}">
        <p14:creationId xmlns:p14="http://schemas.microsoft.com/office/powerpoint/2010/main" val="1891022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526" y="744387"/>
            <a:ext cx="7679773" cy="1043348"/>
          </a:xfrm>
        </p:spPr>
        <p:txBody>
          <a:bodyPr>
            <a:normAutofit/>
          </a:bodyPr>
          <a:lstStyle/>
          <a:p>
            <a:r>
              <a:rPr lang="en-US" sz="3200" b="1" dirty="0">
                <a:solidFill>
                  <a:srgbClr val="0070C0"/>
                </a:solidFill>
              </a:rPr>
              <a:t>Chapters of the Report </a:t>
            </a:r>
            <a:r>
              <a:rPr lang="en-US" sz="2800" b="1" dirty="0">
                <a:solidFill>
                  <a:schemeClr val="tx1"/>
                </a:solidFill>
              </a:rPr>
              <a:t>(Overview </a:t>
            </a:r>
            <a:r>
              <a:rPr lang="en-US" sz="2800" b="1" dirty="0" smtClean="0">
                <a:solidFill>
                  <a:schemeClr val="tx1"/>
                </a:solidFill>
              </a:rPr>
              <a:t>Webinars #3 &amp; 4)</a:t>
            </a:r>
            <a:endParaRPr lang="en-US" sz="2800" b="1" dirty="0">
              <a:solidFill>
                <a:srgbClr val="0070C0"/>
              </a:solidFill>
            </a:endParaRPr>
          </a:p>
        </p:txBody>
      </p:sp>
      <p:sp>
        <p:nvSpPr>
          <p:cNvPr id="9" name="Content Placeholder 2"/>
          <p:cNvSpPr>
            <a:spLocks noGrp="1"/>
          </p:cNvSpPr>
          <p:nvPr>
            <p:ph idx="1"/>
          </p:nvPr>
        </p:nvSpPr>
        <p:spPr>
          <a:xfrm>
            <a:off x="687526" y="2617469"/>
            <a:ext cx="8224699" cy="3172075"/>
          </a:xfrm>
        </p:spPr>
        <p:txBody>
          <a:bodyPr/>
          <a:lstStyle/>
          <a:p>
            <a:pPr>
              <a:spcAft>
                <a:spcPts val="1000"/>
              </a:spcAft>
            </a:pPr>
            <a:r>
              <a:rPr lang="en-US" sz="2000" dirty="0" smtClean="0"/>
              <a:t>#</a:t>
            </a:r>
            <a:r>
              <a:rPr lang="en-US" sz="2000" dirty="0"/>
              <a:t>09 - </a:t>
            </a:r>
            <a:r>
              <a:rPr lang="en-US" sz="2000" b="1" i="1" dirty="0"/>
              <a:t>Approach to Services: </a:t>
            </a:r>
            <a:r>
              <a:rPr lang="en-US" sz="2000" b="1" i="1" dirty="0" smtClean="0"/>
              <a:t>Basic </a:t>
            </a:r>
            <a:r>
              <a:rPr lang="en-US" sz="2000" b="1" i="1" dirty="0"/>
              <a:t>Support and Assistance</a:t>
            </a:r>
            <a:endParaRPr lang="en-US" sz="2000" dirty="0"/>
          </a:p>
          <a:p>
            <a:pPr>
              <a:spcAft>
                <a:spcPts val="1000"/>
              </a:spcAft>
            </a:pPr>
            <a:r>
              <a:rPr lang="en-US" sz="2000" dirty="0"/>
              <a:t>#10 - </a:t>
            </a:r>
            <a:r>
              <a:rPr lang="en-US" sz="2000" b="1" i="1" dirty="0"/>
              <a:t>Challenges and Approaches to Obtaining Housing and Financial Sustainability</a:t>
            </a:r>
          </a:p>
          <a:p>
            <a:pPr>
              <a:spcAft>
                <a:spcPts val="1000"/>
              </a:spcAft>
            </a:pPr>
            <a:r>
              <a:rPr lang="en-US" sz="2000" dirty="0"/>
              <a:t>#11 - </a:t>
            </a:r>
            <a:r>
              <a:rPr lang="en-US" sz="2000" b="1" i="1" dirty="0"/>
              <a:t>Trauma-Specific and Trauma-Informed Services for Survivors and Their Children</a:t>
            </a:r>
          </a:p>
          <a:p>
            <a:pPr>
              <a:spcAft>
                <a:spcPts val="1000"/>
              </a:spcAft>
            </a:pPr>
            <a:r>
              <a:rPr lang="en-US" sz="2000" dirty="0"/>
              <a:t>#12 - </a:t>
            </a:r>
            <a:r>
              <a:rPr lang="en-US" sz="2000" b="1" i="1" dirty="0"/>
              <a:t>Funding and Collaboration: Opportunities and Challenges</a:t>
            </a:r>
            <a:endParaRPr lang="en-US" sz="2000" dirty="0"/>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6</a:t>
            </a:fld>
            <a:endParaRPr dirty="0">
              <a:solidFill>
                <a:srgbClr val="FFFFFF">
                  <a:lumMod val="75000"/>
                </a:srgbClr>
              </a:solidFill>
            </a:endParaRPr>
          </a:p>
        </p:txBody>
      </p:sp>
    </p:spTree>
    <p:extLst>
      <p:ext uri="{BB962C8B-B14F-4D97-AF65-F5344CB8AC3E}">
        <p14:creationId xmlns:p14="http://schemas.microsoft.com/office/powerpoint/2010/main" val="3887857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1105780"/>
            <a:ext cx="8224837" cy="668125"/>
          </a:xfrm>
        </p:spPr>
        <p:txBody>
          <a:bodyPr>
            <a:normAutofit fontScale="90000"/>
          </a:bodyPr>
          <a:lstStyle/>
          <a:p>
            <a:r>
              <a:rPr lang="en-US" sz="3200" b="1" dirty="0">
                <a:solidFill>
                  <a:srgbClr val="0070C0"/>
                </a:solidFill>
              </a:rPr>
              <a:t>The topics </a:t>
            </a:r>
            <a:r>
              <a:rPr lang="en-US" sz="3200" b="1">
                <a:solidFill>
                  <a:srgbClr val="0070C0"/>
                </a:solidFill>
              </a:rPr>
              <a:t>are </a:t>
            </a:r>
            <a:r>
              <a:rPr lang="en-US" sz="3200" b="1" smtClean="0">
                <a:solidFill>
                  <a:srgbClr val="0070C0"/>
                </a:solidFill>
              </a:rPr>
              <a:t/>
            </a:r>
            <a:br>
              <a:rPr lang="en-US" sz="3200" b="1" smtClean="0">
                <a:solidFill>
                  <a:srgbClr val="0070C0"/>
                </a:solidFill>
              </a:rPr>
            </a:br>
            <a:r>
              <a:rPr lang="en-US" sz="3200" b="1" smtClean="0">
                <a:solidFill>
                  <a:srgbClr val="0070C0"/>
                </a:solidFill>
              </a:rPr>
              <a:t>interrelated</a:t>
            </a:r>
            <a:r>
              <a:rPr lang="en-US" sz="3200" b="1" dirty="0">
                <a:solidFill>
                  <a:srgbClr val="0070C0"/>
                </a:solidFill>
              </a:rPr>
              <a:t>. </a:t>
            </a:r>
            <a:endParaRPr lang="en-US" sz="2000" dirty="0">
              <a:solidFill>
                <a:schemeClr val="accent1">
                  <a:lumMod val="75000"/>
                </a:schemeClr>
              </a:solidFill>
              <a:latin typeface="+mn-lt"/>
            </a:endParaRPr>
          </a:p>
        </p:txBody>
      </p:sp>
      <p:pic>
        <p:nvPicPr>
          <p:cNvPr id="2" name="Content Placeholder 1" descr="Shows six circles all interconnected.  Circles are labeled: &quot;definition of success,&quot; &quot;participant selection,&quot; &quot;type of program housing,&quot; &quot;staffing,&quot; &quot;funding,&quot; and &quot;length of stay.&quot;" title="Topics are Interrelate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10733" y="886415"/>
            <a:ext cx="5004466" cy="4987675"/>
          </a:xfrm>
        </p:spPr>
      </p:pic>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7</a:t>
            </a:fld>
            <a:endParaRPr lang="en-US" dirty="0">
              <a:solidFill>
                <a:srgbClr val="FFFFFF">
                  <a:lumMod val="75000"/>
                </a:srgbClr>
              </a:solidFill>
            </a:endParaRPr>
          </a:p>
        </p:txBody>
      </p:sp>
    </p:spTree>
    <p:extLst>
      <p:ext uri="{BB962C8B-B14F-4D97-AF65-F5344CB8AC3E}">
        <p14:creationId xmlns:p14="http://schemas.microsoft.com/office/powerpoint/2010/main" val="3163714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746760"/>
            <a:ext cx="8224837" cy="887896"/>
          </a:xfrm>
        </p:spPr>
        <p:txBody>
          <a:bodyPr>
            <a:noAutofit/>
          </a:bodyPr>
          <a:lstStyle/>
          <a:p>
            <a:r>
              <a:rPr lang="en-US" sz="3200" b="1" i="1" dirty="0" smtClean="0">
                <a:solidFill>
                  <a:srgbClr val="C00000"/>
                </a:solidFill>
              </a:rPr>
              <a:t>Chapter 5: </a:t>
            </a:r>
            <a:r>
              <a:rPr lang="en-US" sz="3200" b="1" i="1" dirty="0" smtClean="0">
                <a:solidFill>
                  <a:srgbClr val="0070C0"/>
                </a:solidFill>
              </a:rPr>
              <a:t>Program </a:t>
            </a:r>
            <a:r>
              <a:rPr lang="en-US" sz="3200" b="1" i="1" dirty="0">
                <a:solidFill>
                  <a:srgbClr val="0070C0"/>
                </a:solidFill>
              </a:rPr>
              <a:t>Staffing</a:t>
            </a:r>
          </a:p>
        </p:txBody>
      </p:sp>
      <p:sp>
        <p:nvSpPr>
          <p:cNvPr id="2" name="Content Placeholder 1" hidden="1"/>
          <p:cNvSpPr>
            <a:spLocks noGrp="1"/>
          </p:cNvSpPr>
          <p:nvPr>
            <p:ph idx="1"/>
          </p:nvPr>
        </p:nvSpPr>
        <p:spPr/>
        <p:txBody>
          <a:bodyPr/>
          <a:lstStyle/>
          <a:p>
            <a:endParaRPr lang="en-US"/>
          </a:p>
        </p:txBody>
      </p:sp>
      <p:pic>
        <p:nvPicPr>
          <p:cNvPr id="7" name="Content Placeholder 5" descr="Decorative image"/>
          <p:cNvPicPr>
            <a:picLocks noChangeAspect="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t="31391"/>
          <a:stretch/>
        </p:blipFill>
        <p:spPr bwMode="gray">
          <a:xfrm>
            <a:off x="-7160" y="1789043"/>
            <a:ext cx="9249772" cy="4230757"/>
          </a:xfrm>
          <a:prstGeom prst="rect">
            <a:avLst/>
          </a:prstGeom>
          <a:noFill/>
          <a:ln w="9525">
            <a:noFill/>
            <a:miter lim="800000"/>
            <a:headEnd/>
            <a:tailEnd/>
          </a:ln>
          <a:effectLst>
            <a:outerShdw blurRad="50800" dist="50800" dir="5400000" algn="ctr" rotWithShape="0">
              <a:schemeClr val="accent6">
                <a:lumMod val="60000"/>
                <a:lumOff val="40000"/>
                <a:alpha val="30000"/>
              </a:schemeClr>
            </a:outerShdw>
          </a:effectLst>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8</a:t>
            </a:fld>
            <a:endParaRPr lang="en-US" dirty="0"/>
          </a:p>
        </p:txBody>
      </p:sp>
    </p:spTree>
    <p:extLst>
      <p:ext uri="{BB962C8B-B14F-4D97-AF65-F5344CB8AC3E}">
        <p14:creationId xmlns:p14="http://schemas.microsoft.com/office/powerpoint/2010/main" val="2976298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448233"/>
            <a:ext cx="8224837" cy="1284994"/>
          </a:xfrm>
        </p:spPr>
        <p:txBody>
          <a:bodyPr>
            <a:normAutofit/>
          </a:bodyPr>
          <a:lstStyle/>
          <a:p>
            <a:r>
              <a:rPr lang="en-US" sz="3200" b="1" i="1" dirty="0">
                <a:solidFill>
                  <a:srgbClr val="0070C0"/>
                </a:solidFill>
              </a:rPr>
              <a:t>Program Staffing: </a:t>
            </a:r>
            <a:r>
              <a:rPr lang="en-US" sz="3200" b="1" i="1" dirty="0">
                <a:solidFill>
                  <a:srgbClr val="002060"/>
                </a:solidFill>
              </a:rPr>
              <a:t>Current Practice</a:t>
            </a:r>
          </a:p>
        </p:txBody>
      </p:sp>
      <p:sp>
        <p:nvSpPr>
          <p:cNvPr id="2" name="Content Placeholder 1"/>
          <p:cNvSpPr>
            <a:spLocks noGrp="1"/>
          </p:cNvSpPr>
          <p:nvPr>
            <p:ph idx="1"/>
          </p:nvPr>
        </p:nvSpPr>
        <p:spPr>
          <a:xfrm>
            <a:off x="525532" y="2011680"/>
            <a:ext cx="8229599" cy="3931920"/>
          </a:xfrm>
        </p:spPr>
        <p:txBody>
          <a:bodyPr/>
          <a:lstStyle/>
          <a:p>
            <a:pPr marL="182880" lvl="1" indent="-182880">
              <a:spcBef>
                <a:spcPts val="1200"/>
              </a:spcBef>
            </a:pPr>
            <a:r>
              <a:rPr lang="en-US" sz="2400" dirty="0" smtClean="0"/>
              <a:t>On average, OVW grant pays for </a:t>
            </a:r>
          </a:p>
          <a:p>
            <a:pPr marL="566738" lvl="2" indent="-342900">
              <a:spcBef>
                <a:spcPts val="1200"/>
              </a:spcBef>
              <a:buFont typeface="Wingdings" panose="05000000000000000000" pitchFamily="2" charset="2"/>
              <a:buChar char="Ø"/>
            </a:pPr>
            <a:r>
              <a:rPr lang="en-US" sz="2400" dirty="0" smtClean="0"/>
              <a:t>.8 FTEs of advocate, case management, program coordinator position; </a:t>
            </a:r>
          </a:p>
          <a:p>
            <a:pPr marL="566738" lvl="2" indent="-342900">
              <a:spcBef>
                <a:spcPts val="1200"/>
              </a:spcBef>
              <a:buFont typeface="Wingdings" panose="05000000000000000000" pitchFamily="2" charset="2"/>
              <a:buChar char="Ø"/>
            </a:pPr>
            <a:r>
              <a:rPr lang="en-US" sz="2400" dirty="0" smtClean="0"/>
              <a:t>.11 FTEs of specialized staff (e.g., counselor, child care worker, support staff, legal advocate, facilities operation)</a:t>
            </a:r>
          </a:p>
          <a:p>
            <a:pPr marL="566738" lvl="2" indent="-342900">
              <a:spcBef>
                <a:spcPts val="1200"/>
              </a:spcBef>
              <a:buFont typeface="Wingdings" panose="05000000000000000000" pitchFamily="2" charset="2"/>
              <a:buChar char="Ø"/>
            </a:pPr>
            <a:r>
              <a:rPr lang="en-US" sz="2400" dirty="0" smtClean="0"/>
              <a:t>.07 FTEs of administrator</a:t>
            </a:r>
          </a:p>
          <a:p>
            <a:pPr marL="182880" lvl="1" indent="-182880">
              <a:spcBef>
                <a:spcPts val="1200"/>
              </a:spcBef>
            </a:pPr>
            <a:r>
              <a:rPr lang="en-US" sz="2400" b="1" dirty="0" smtClean="0">
                <a:effectLst>
                  <a:outerShdw blurRad="38100" dist="38100" dir="2700000" algn="tl">
                    <a:srgbClr val="000000">
                      <a:alpha val="43137"/>
                    </a:srgbClr>
                  </a:outerShdw>
                </a:effectLst>
              </a:rPr>
              <a:t>Provider comments </a:t>
            </a:r>
            <a:r>
              <a:rPr lang="en-US" sz="2400" dirty="0" smtClean="0"/>
              <a:t>on approach to staffing and factors that impact program staffing decisions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2516818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act">
  <a:themeElements>
    <a:clrScheme name="Custom 24">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FFFF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IR PowerPoint Template">
  <a:themeElements>
    <a:clrScheme name="Custom 23">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FFFF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9B28DBA724FF40A77CEE9529A3253E" ma:contentTypeVersion="0" ma:contentTypeDescription="Create a new document." ma:contentTypeScope="" ma:versionID="23f10665cc41c248700740ee0b95b92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2.xml><?xml version="1.0" encoding="utf-8"?>
<ds:datastoreItem xmlns:ds="http://schemas.openxmlformats.org/officeDocument/2006/customXml" ds:itemID="{B078DE03-1B1E-4BB3-BFB8-1FE8E8D90566}">
  <ds:schemaRefs>
    <ds:schemaRef ds:uri="http://purl.org/dc/dcmitype/"/>
    <ds:schemaRef ds:uri="http://purl.org/dc/elements/1.1/"/>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CDD69D93-F714-4170-B3F6-97DBD552A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AIR_PowerPoint_Template_082814</Template>
  <TotalTime>26691</TotalTime>
  <Words>1797</Words>
  <Application>Microsoft Office PowerPoint</Application>
  <PresentationFormat>On-screen Show (4:3)</PresentationFormat>
  <Paragraphs>254</Paragraphs>
  <Slides>29</Slides>
  <Notes>29</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29</vt:i4>
      </vt:variant>
    </vt:vector>
  </HeadingPairs>
  <TitlesOfParts>
    <vt:vector size="49" baseType="lpstr">
      <vt:lpstr>ＭＳ Ｐゴシック</vt:lpstr>
      <vt:lpstr>Calibri</vt:lpstr>
      <vt:lpstr>Franklin Gothic Book</vt:lpstr>
      <vt:lpstr>FranklinGothic</vt:lpstr>
      <vt:lpstr>Times New Roman</vt:lpstr>
      <vt:lpstr>Arial</vt:lpstr>
      <vt:lpstr>Courier New</vt:lpstr>
      <vt:lpstr>ITC Franklin Gothic Std Bk Cd</vt:lpstr>
      <vt:lpstr>Arial Narrow</vt:lpstr>
      <vt:lpstr>Wingdings</vt:lpstr>
      <vt:lpstr>Franklin Gothic Demi</vt:lpstr>
      <vt:lpstr>Divider Master</vt:lpstr>
      <vt:lpstr>Basic</vt:lpstr>
      <vt:lpstr>Contact</vt:lpstr>
      <vt:lpstr>1_Basic</vt:lpstr>
      <vt:lpstr>1_AIR PowerPoint Template</vt:lpstr>
      <vt:lpstr>1_Divider Master</vt:lpstr>
      <vt:lpstr>1_Contact</vt:lpstr>
      <vt:lpstr>2_Basic</vt:lpstr>
      <vt:lpstr>2_Divider Master</vt:lpstr>
      <vt:lpstr>   American Institutes for Research / National Center on Family Homelessness  Transitional Housing for Survivors of Domestic and Sexual Violence:  A 2014-15 Snapshot</vt:lpstr>
      <vt:lpstr>Transitional Housing for Survivors of Domestic and Sexual Violence:  A 2014 –15 Snapshot</vt:lpstr>
      <vt:lpstr>What’s on the Project Webpage?</vt:lpstr>
      <vt:lpstr>Chapters of the Report (Overview Webinar #1)</vt:lpstr>
      <vt:lpstr>Chapters of the Report (Overview Webinar #2)</vt:lpstr>
      <vt:lpstr>Chapters of the Report (Overview Webinars #3 &amp; 4)</vt:lpstr>
      <vt:lpstr>The topics are  interrelated. </vt:lpstr>
      <vt:lpstr>Chapter 5: Program Staffing</vt:lpstr>
      <vt:lpstr>Program Staffing: Current Practice</vt:lpstr>
      <vt:lpstr>Program Staffing:  Provider Staffing Preferences</vt:lpstr>
      <vt:lpstr>Program Staffing:  Training and Support</vt:lpstr>
      <vt:lpstr>Program Staffing:  Use of Volunteers</vt:lpstr>
      <vt:lpstr>Chapter 6: Length of Stay  (Duration of Assistance)</vt:lpstr>
      <vt:lpstr>Length of Stay (Duration of Assistance): Regulatory Framework and Guidance</vt:lpstr>
      <vt:lpstr>Length of Stay (Duration of Assistance): Provider Approaches</vt:lpstr>
      <vt:lpstr>Length of Stay (Duration of Assistance): Provider Challenges</vt:lpstr>
      <vt:lpstr>Chapter 7: Subpopulations /  Cultural &amp; Linguistic Competence</vt:lpstr>
      <vt:lpstr>Subpopulations / Cultural &amp; Linguistic Competence</vt:lpstr>
      <vt:lpstr>Subpopulations / Cultural &amp; Linguistic Competence: CLAS Standards</vt:lpstr>
      <vt:lpstr>Subpopulations / Cultural &amp; Linguistic Competence: Resources &amp; Provider Comments</vt:lpstr>
      <vt:lpstr>Subpopulations / Cultural &amp; Linguistic Competence: Federal Non-Discrimination Requirements</vt:lpstr>
      <vt:lpstr>Subpopulations / Cultural &amp; Linguistic Competence:  Serving Survivors with Disabilities</vt:lpstr>
      <vt:lpstr>Chapter 8: OVW Constituencies: Survivors of Domestic &amp; Dating Violence, Sexual Assault, Stalking, Trafficking</vt:lpstr>
      <vt:lpstr>OVW Constituencies: Overview</vt:lpstr>
      <vt:lpstr>OVW Constituencies:  What about Sexual Assault Survivors?</vt:lpstr>
      <vt:lpstr>OVW Constituencies:  Serving Survivors of Sexual Assault</vt:lpstr>
      <vt:lpstr>OVW Constituencies:  Who Are Survivors of Trafficking?</vt:lpstr>
      <vt:lpstr>OVW Constituencies:  Serving Survivors of Trafficking</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Transitional Housing for Survivors of Domestic and Sexual Violence:  A 2014-15 Snapshot, Overview Webinar #2 (Chapters 5-8)</dc:title>
  <dc:subject>Transitional Housing for survivors of domestic and sexual violence</dc:subject>
  <dc:creator>Office on Violence Against Women / American Institutes for Research</dc:creator>
  <cp:keywords>Domestic Violence, Sexual Assault, Homelessness, Transitional Housing, Cultural and LInguistic Comepetence, Staffing, Length of Stay, Trafficking</cp:keywords>
  <cp:lastModifiedBy>Berman, Fred</cp:lastModifiedBy>
  <cp:revision>728</cp:revision>
  <cp:lastPrinted>2016-12-07T01:01:13Z</cp:lastPrinted>
  <dcterms:created xsi:type="dcterms:W3CDTF">2014-09-25T16:57:20Z</dcterms:created>
  <dcterms:modified xsi:type="dcterms:W3CDTF">2017-01-11T20:07:26Z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0x010100EB9B28DBA724FF40A77CEE9529A3253E</vt:lpwstr>
  </property>
</Properties>
</file>